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9" r:id="rId4"/>
    <p:sldId id="270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4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lla\Desktop\orientamento\Esiti%20prima%20superiore%202018-1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lla\Desktop\orientamento\Esiti%20prima%20superiore%202018-1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lla\Desktop\orientamento\Esiti%20prima%20superiore%202018-19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lla\Desktop\Esiti%20prima%20superiore%202018-19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lla\Desktop\Esiti%20prima%20superiore%202018-19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lla\Desktop\orientamento\Esiti%20prima%20superiore%202018-19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lla\Desktop\orientamento\Esiti%20prima%20superiore%202018-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4285F4"/>
            </a:solidFill>
          </c:spPr>
          <c:invertIfNegative val="0"/>
          <c:dLbls>
            <c:delete val="1"/>
          </c:dLbls>
          <c:cat>
            <c:strRef>
              <c:f>'COMPLESSIVO PROMOSSI'!$A$26</c:f>
              <c:strCache>
                <c:ptCount val="1"/>
                <c:pt idx="0">
                  <c:v>% sul totale</c:v>
                </c:pt>
              </c:strCache>
            </c:strRef>
          </c:cat>
          <c:val>
            <c:numRef>
              <c:f>'COMPLESSIVO PROMOSSI'!$B$26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</c:ser>
        <c:ser>
          <c:idx val="1"/>
          <c:order val="1"/>
          <c:spPr>
            <a:solidFill>
              <a:srgbClr val="DB4437"/>
            </a:solidFill>
          </c:spPr>
          <c:invertIfNegative val="0"/>
          <c:dLbls>
            <c:delete val="1"/>
          </c:dLbls>
          <c:cat>
            <c:strRef>
              <c:f>'COMPLESSIVO PROMOSSI'!$A$26</c:f>
              <c:strCache>
                <c:ptCount val="1"/>
                <c:pt idx="0">
                  <c:v>% sul totale</c:v>
                </c:pt>
              </c:strCache>
            </c:strRef>
          </c:cat>
          <c:val>
            <c:numRef>
              <c:f>'COMPLESSIVO PROMOSSI'!$B$17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invertIfNegative val="0"/>
          <c:dLbls>
            <c:delete val="1"/>
          </c:dLbls>
          <c:cat>
            <c:strRef>
              <c:f>'COMPLESSIVO PROMOSSI'!$A$26</c:f>
              <c:strCache>
                <c:ptCount val="1"/>
                <c:pt idx="0">
                  <c:v>% sul totale</c:v>
                </c:pt>
              </c:strCache>
            </c:strRef>
          </c:cat>
          <c:val>
            <c:numRef>
              <c:f>'COMPLESSIVO PROMOSSI'!$C$26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3"/>
          <c:order val="3"/>
          <c:invertIfNegative val="0"/>
          <c:dLbls>
            <c:delete val="1"/>
          </c:dLbls>
          <c:cat>
            <c:strRef>
              <c:f>'COMPLESSIVO PROMOSSI'!$A$26</c:f>
              <c:strCache>
                <c:ptCount val="1"/>
                <c:pt idx="0">
                  <c:v>% sul totale</c:v>
                </c:pt>
              </c:strCache>
            </c:strRef>
          </c:cat>
          <c:val>
            <c:numRef>
              <c:f>'COMPLESSIVO PROMOSSI'!$C$17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07060872"/>
        <c:axId val="307020640"/>
      </c:barChart>
      <c:catAx>
        <c:axId val="3070608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lvl="0">
                  <a:defRPr b="0">
                    <a:solidFill>
                      <a:srgbClr val="000000"/>
                    </a:solidFill>
                    <a:latin typeface="Roboto"/>
                  </a:defRPr>
                </a:pPr>
                <a:endParaRPr lang="it-IT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 lvl="0">
              <a:defRPr sz="1800" b="0">
                <a:solidFill>
                  <a:srgbClr val="000000"/>
                </a:solidFill>
                <a:latin typeface="Roboto"/>
              </a:defRPr>
            </a:pPr>
            <a:endParaRPr lang="it-IT"/>
          </a:p>
        </c:txPr>
        <c:crossAx val="307020640"/>
        <c:crosses val="autoZero"/>
        <c:auto val="0"/>
        <c:lblAlgn val="ctr"/>
        <c:lblOffset val="100"/>
        <c:noMultiLvlLbl val="0"/>
      </c:catAx>
      <c:valAx>
        <c:axId val="307020640"/>
        <c:scaling>
          <c:orientation val="minMax"/>
          <c:max val="100"/>
        </c:scaling>
        <c:delete val="0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minorGridlines>
          <c:spPr>
            <a:ln>
              <a:solidFill>
                <a:srgbClr val="CCCCCC">
                  <a:alpha val="0"/>
                </a:srgbClr>
              </a:solidFill>
            </a:ln>
          </c:spPr>
        </c:minorGridlines>
        <c:title>
          <c:tx>
            <c:rich>
              <a:bodyPr/>
              <a:lstStyle/>
              <a:p>
                <a:pPr lvl="0">
                  <a:defRPr b="0">
                    <a:solidFill>
                      <a:srgbClr val="000000"/>
                    </a:solidFill>
                    <a:latin typeface="Roboto"/>
                  </a:defRPr>
                </a:pPr>
                <a:endParaRPr lang="it-IT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47625">
            <a:noFill/>
          </a:ln>
        </c:spPr>
        <c:txPr>
          <a:bodyPr/>
          <a:lstStyle/>
          <a:p>
            <a:pPr lvl="0">
              <a:defRPr b="0">
                <a:solidFill>
                  <a:srgbClr val="000000"/>
                </a:solidFill>
                <a:latin typeface="Roboto"/>
              </a:defRPr>
            </a:pPr>
            <a:endParaRPr lang="it-IT"/>
          </a:p>
        </c:txPr>
        <c:crossAx val="307060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lvl="0">
              <a:defRPr sz="1400" b="1" i="0">
                <a:solidFill>
                  <a:srgbClr val="595959"/>
                </a:solidFill>
                <a:latin typeface="Roboto"/>
              </a:defRPr>
            </a:pPr>
            <a:r>
              <a:rPr lang="it-IT" b="1"/>
              <a:t>ESITI PER SEZIONE giugno 2019</a:t>
            </a:r>
          </a:p>
        </c:rich>
      </c:tx>
      <c:overlay val="0"/>
    </c:title>
    <c:autoTitleDeleted val="0"/>
    <c:plotArea>
      <c:layout>
        <c:manualLayout>
          <c:xMode val="edge"/>
          <c:yMode val="edge"/>
          <c:x val="6.6580927384076977E-2"/>
          <c:y val="0.17171296296296373"/>
          <c:w val="0.91153893263342334"/>
          <c:h val="0.720887649460486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'esiti finali'!$B$4</c:f>
              <c:strCache>
                <c:ptCount val="1"/>
                <c:pt idx="0">
                  <c:v>AMMESSI A GIUGNO</c:v>
                </c:pt>
              </c:strCache>
            </c:strRef>
          </c:tx>
          <c:spPr>
            <a:solidFill>
              <a:srgbClr val="5B9BD5"/>
            </a:solidFill>
          </c:spPr>
          <c:invertIfNegative val="0"/>
          <c:cat>
            <c:strRef>
              <c:f>'esiti finali'!$A$5:$A$10</c:f>
              <c:strCache>
                <c:ptCount val="6"/>
                <c:pt idx="0">
                  <c:v>III A</c:v>
                </c:pt>
                <c:pt idx="1">
                  <c:v>III B</c:v>
                </c:pt>
                <c:pt idx="2">
                  <c:v>III C</c:v>
                </c:pt>
                <c:pt idx="3">
                  <c:v>III D</c:v>
                </c:pt>
                <c:pt idx="4">
                  <c:v>III E</c:v>
                </c:pt>
                <c:pt idx="5">
                  <c:v>III F</c:v>
                </c:pt>
              </c:strCache>
            </c:strRef>
          </c:cat>
          <c:val>
            <c:numRef>
              <c:f>'esiti finali'!$B$5:$B$10</c:f>
              <c:numCache>
                <c:formatCode>General</c:formatCode>
                <c:ptCount val="6"/>
                <c:pt idx="0">
                  <c:v>15</c:v>
                </c:pt>
                <c:pt idx="1">
                  <c:v>16</c:v>
                </c:pt>
                <c:pt idx="2">
                  <c:v>14</c:v>
                </c:pt>
                <c:pt idx="3">
                  <c:v>12</c:v>
                </c:pt>
                <c:pt idx="4">
                  <c:v>11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'esiti finali'!$C$4</c:f>
              <c:strCache>
                <c:ptCount val="1"/>
                <c:pt idx="0">
                  <c:v>NON AMM. GIUGNO</c:v>
                </c:pt>
              </c:strCache>
            </c:strRef>
          </c:tx>
          <c:spPr>
            <a:solidFill>
              <a:srgbClr val="ED7D31"/>
            </a:solidFill>
          </c:spPr>
          <c:invertIfNegative val="0"/>
          <c:cat>
            <c:strRef>
              <c:f>'esiti finali'!$A$5:$A$10</c:f>
              <c:strCache>
                <c:ptCount val="6"/>
                <c:pt idx="0">
                  <c:v>III A</c:v>
                </c:pt>
                <c:pt idx="1">
                  <c:v>III B</c:v>
                </c:pt>
                <c:pt idx="2">
                  <c:v>III C</c:v>
                </c:pt>
                <c:pt idx="3">
                  <c:v>III D</c:v>
                </c:pt>
                <c:pt idx="4">
                  <c:v>III E</c:v>
                </c:pt>
                <c:pt idx="5">
                  <c:v>III F</c:v>
                </c:pt>
              </c:strCache>
            </c:strRef>
          </c:cat>
          <c:val>
            <c:numRef>
              <c:f>'esiti finali'!$C$5:$C$10</c:f>
              <c:numCache>
                <c:formatCode>General</c:formatCode>
                <c:ptCount val="6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4</c:v>
                </c:pt>
              </c:numCache>
            </c:numRef>
          </c:val>
        </c:ser>
        <c:ser>
          <c:idx val="2"/>
          <c:order val="2"/>
          <c:tx>
            <c:strRef>
              <c:f>'esiti finali'!$D$4</c:f>
              <c:strCache>
                <c:ptCount val="1"/>
                <c:pt idx="0">
                  <c:v>SOSPESI</c:v>
                </c:pt>
              </c:strCache>
            </c:strRef>
          </c:tx>
          <c:spPr>
            <a:solidFill>
              <a:srgbClr val="A5A5A5"/>
            </a:solidFill>
          </c:spPr>
          <c:invertIfNegative val="0"/>
          <c:cat>
            <c:strRef>
              <c:f>'esiti finali'!$A$5:$A$10</c:f>
              <c:strCache>
                <c:ptCount val="6"/>
                <c:pt idx="0">
                  <c:v>III A</c:v>
                </c:pt>
                <c:pt idx="1">
                  <c:v>III B</c:v>
                </c:pt>
                <c:pt idx="2">
                  <c:v>III C</c:v>
                </c:pt>
                <c:pt idx="3">
                  <c:v>III D</c:v>
                </c:pt>
                <c:pt idx="4">
                  <c:v>III E</c:v>
                </c:pt>
                <c:pt idx="5">
                  <c:v>III F</c:v>
                </c:pt>
              </c:strCache>
            </c:strRef>
          </c:cat>
          <c:val>
            <c:numRef>
              <c:f>'esiti finali'!$D$5:$D$10</c:f>
              <c:numCache>
                <c:formatCode>General</c:formatCode>
                <c:ptCount val="6"/>
                <c:pt idx="0">
                  <c:v>7</c:v>
                </c:pt>
                <c:pt idx="1">
                  <c:v>5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5</c:v>
                </c:pt>
              </c:numCache>
            </c:numRef>
          </c:val>
        </c:ser>
        <c:ser>
          <c:idx val="3"/>
          <c:order val="3"/>
          <c:tx>
            <c:strRef>
              <c:f>'esiti finali'!$G$4</c:f>
              <c:strCache>
                <c:ptCount val="1"/>
                <c:pt idx="0">
                  <c:v>TOTALE ALUNNI</c:v>
                </c:pt>
              </c:strCache>
            </c:strRef>
          </c:tx>
          <c:invertIfNegative val="0"/>
          <c:cat>
            <c:strRef>
              <c:f>'esiti finali'!$A$5:$A$10</c:f>
              <c:strCache>
                <c:ptCount val="6"/>
                <c:pt idx="0">
                  <c:v>III A</c:v>
                </c:pt>
                <c:pt idx="1">
                  <c:v>III B</c:v>
                </c:pt>
                <c:pt idx="2">
                  <c:v>III C</c:v>
                </c:pt>
                <c:pt idx="3">
                  <c:v>III D</c:v>
                </c:pt>
                <c:pt idx="4">
                  <c:v>III E</c:v>
                </c:pt>
                <c:pt idx="5">
                  <c:v>III F</c:v>
                </c:pt>
              </c:strCache>
            </c:strRef>
          </c:cat>
          <c:val>
            <c:numRef>
              <c:f>'esiti finali'!$G$5:$G$10</c:f>
              <c:numCache>
                <c:formatCode>General</c:formatCode>
                <c:ptCount val="6"/>
                <c:pt idx="0">
                  <c:v>25</c:v>
                </c:pt>
                <c:pt idx="1">
                  <c:v>22</c:v>
                </c:pt>
                <c:pt idx="2">
                  <c:v>20</c:v>
                </c:pt>
                <c:pt idx="3">
                  <c:v>17</c:v>
                </c:pt>
                <c:pt idx="4">
                  <c:v>17</c:v>
                </c:pt>
                <c:pt idx="5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6942504"/>
        <c:axId val="306951080"/>
      </c:barChart>
      <c:catAx>
        <c:axId val="3069425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lvl="0">
                  <a:defRPr b="0">
                    <a:solidFill>
                      <a:srgbClr val="000000"/>
                    </a:solidFill>
                    <a:latin typeface="Roboto"/>
                  </a:defRPr>
                </a:pPr>
                <a:endParaRPr lang="it-IT"/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 lvl="0">
              <a:defRPr sz="900" b="0" i="0">
                <a:solidFill>
                  <a:srgbClr val="595959"/>
                </a:solidFill>
                <a:latin typeface="Roboto"/>
              </a:defRPr>
            </a:pPr>
            <a:endParaRPr lang="it-IT"/>
          </a:p>
        </c:txPr>
        <c:crossAx val="306951080"/>
        <c:crosses val="autoZero"/>
        <c:auto val="0"/>
        <c:lblAlgn val="ctr"/>
        <c:lblOffset val="100"/>
        <c:noMultiLvlLbl val="0"/>
      </c:catAx>
      <c:valAx>
        <c:axId val="306951080"/>
        <c:scaling>
          <c:orientation val="minMax"/>
          <c:max val="22"/>
        </c:scaling>
        <c:delete val="0"/>
        <c:axPos val="l"/>
        <c:majorGridlines>
          <c:spPr>
            <a:ln>
              <a:solidFill>
                <a:srgbClr val="D9D9D9"/>
              </a:solidFill>
            </a:ln>
          </c:spPr>
        </c:majorGridlines>
        <c:minorGridlines>
          <c:spPr>
            <a:ln>
              <a:solidFill>
                <a:srgbClr val="CCCCCC">
                  <a:alpha val="0"/>
                </a:srgbClr>
              </a:solidFill>
            </a:ln>
          </c:spPr>
        </c:minorGridlines>
        <c:title>
          <c:tx>
            <c:rich>
              <a:bodyPr/>
              <a:lstStyle/>
              <a:p>
                <a:pPr lvl="0">
                  <a:defRPr b="0">
                    <a:solidFill>
                      <a:srgbClr val="000000"/>
                    </a:solidFill>
                    <a:latin typeface="Roboto"/>
                  </a:defRPr>
                </a:pPr>
                <a:endParaRPr lang="it-IT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47625">
            <a:noFill/>
          </a:ln>
        </c:spPr>
        <c:txPr>
          <a:bodyPr/>
          <a:lstStyle/>
          <a:p>
            <a:pPr lvl="0">
              <a:defRPr sz="900" b="0" i="0">
                <a:solidFill>
                  <a:srgbClr val="595959"/>
                </a:solidFill>
                <a:latin typeface="Roboto"/>
              </a:defRPr>
            </a:pPr>
            <a:endParaRPr lang="it-IT"/>
          </a:p>
        </c:txPr>
        <c:crossAx val="306942504"/>
        <c:crosses val="autoZero"/>
        <c:crossBetween val="between"/>
      </c:valAx>
    </c:plotArea>
    <c:legend>
      <c:legendPos val="t"/>
      <c:overlay val="0"/>
      <c:txPr>
        <a:bodyPr/>
        <a:lstStyle/>
        <a:p>
          <a:pPr lvl="0">
            <a:defRPr sz="900" b="0" i="0">
              <a:solidFill>
                <a:srgbClr val="595959"/>
              </a:solidFill>
              <a:latin typeface="Roboto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rgbClr val="FFFFFF"/>
    </a:soli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lvl="0">
              <a:defRPr sz="1800" b="1" i="0">
                <a:solidFill>
                  <a:srgbClr val="404040"/>
                </a:solidFill>
                <a:latin typeface="Roboto"/>
              </a:defRPr>
            </a:pPr>
            <a:r>
              <a:rPr lang="it-IT" sz="1400" dirty="0"/>
              <a:t>ESITI PER SEZIONE settembre 2019</a:t>
            </a:r>
          </a:p>
        </c:rich>
      </c:tx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'esiti finali'!$D$4</c:f>
              <c:strCache>
                <c:ptCount val="1"/>
                <c:pt idx="0">
                  <c:v>SOSPESI</c:v>
                </c:pt>
              </c:strCache>
            </c:strRef>
          </c:tx>
          <c:spPr>
            <a:solidFill>
              <a:srgbClr val="5B9BD5"/>
            </a:solidFill>
          </c:spPr>
          <c:invertIfNegative val="0"/>
          <c:cat>
            <c:strRef>
              <c:f>'esiti finali'!$A$5:$A$10</c:f>
              <c:strCache>
                <c:ptCount val="6"/>
                <c:pt idx="0">
                  <c:v>III A</c:v>
                </c:pt>
                <c:pt idx="1">
                  <c:v>III B</c:v>
                </c:pt>
                <c:pt idx="2">
                  <c:v>III C</c:v>
                </c:pt>
                <c:pt idx="3">
                  <c:v>III D</c:v>
                </c:pt>
                <c:pt idx="4">
                  <c:v>III E</c:v>
                </c:pt>
                <c:pt idx="5">
                  <c:v>III F</c:v>
                </c:pt>
              </c:strCache>
            </c:strRef>
          </c:cat>
          <c:val>
            <c:numRef>
              <c:f>'esiti finali'!$D$5:$D$10</c:f>
              <c:numCache>
                <c:formatCode>General</c:formatCode>
                <c:ptCount val="6"/>
                <c:pt idx="0">
                  <c:v>7</c:v>
                </c:pt>
                <c:pt idx="1">
                  <c:v>5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5</c:v>
                </c:pt>
              </c:numCache>
            </c:numRef>
          </c:val>
        </c:ser>
        <c:ser>
          <c:idx val="1"/>
          <c:order val="1"/>
          <c:tx>
            <c:strRef>
              <c:f>'esiti finali'!$E$4</c:f>
              <c:strCache>
                <c:ptCount val="1"/>
                <c:pt idx="0">
                  <c:v>AMM SET</c:v>
                </c:pt>
              </c:strCache>
            </c:strRef>
          </c:tx>
          <c:invertIfNegative val="0"/>
          <c:cat>
            <c:strRef>
              <c:f>'esiti finali'!$A$5:$A$10</c:f>
              <c:strCache>
                <c:ptCount val="6"/>
                <c:pt idx="0">
                  <c:v>III A</c:v>
                </c:pt>
                <c:pt idx="1">
                  <c:v>III B</c:v>
                </c:pt>
                <c:pt idx="2">
                  <c:v>III C</c:v>
                </c:pt>
                <c:pt idx="3">
                  <c:v>III D</c:v>
                </c:pt>
                <c:pt idx="4">
                  <c:v>III E</c:v>
                </c:pt>
                <c:pt idx="5">
                  <c:v>III F</c:v>
                </c:pt>
              </c:strCache>
            </c:strRef>
          </c:cat>
          <c:val>
            <c:numRef>
              <c:f>'esiti finali'!$E$5:$E$10</c:f>
              <c:numCache>
                <c:formatCode>General</c:formatCode>
                <c:ptCount val="6"/>
                <c:pt idx="0">
                  <c:v>7</c:v>
                </c:pt>
                <c:pt idx="1">
                  <c:v>4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5</c:v>
                </c:pt>
              </c:numCache>
            </c:numRef>
          </c:val>
        </c:ser>
        <c:ser>
          <c:idx val="2"/>
          <c:order val="2"/>
          <c:tx>
            <c:strRef>
              <c:f>'esiti finali'!$F$4</c:f>
              <c:strCache>
                <c:ptCount val="1"/>
                <c:pt idx="0">
                  <c:v>NON AMM SETT</c:v>
                </c:pt>
              </c:strCache>
            </c:strRef>
          </c:tx>
          <c:invertIfNegative val="0"/>
          <c:cat>
            <c:strRef>
              <c:f>'esiti finali'!$A$5:$A$10</c:f>
              <c:strCache>
                <c:ptCount val="6"/>
                <c:pt idx="0">
                  <c:v>III A</c:v>
                </c:pt>
                <c:pt idx="1">
                  <c:v>III B</c:v>
                </c:pt>
                <c:pt idx="2">
                  <c:v>III C</c:v>
                </c:pt>
                <c:pt idx="3">
                  <c:v>III D</c:v>
                </c:pt>
                <c:pt idx="4">
                  <c:v>III E</c:v>
                </c:pt>
                <c:pt idx="5">
                  <c:v>III F</c:v>
                </c:pt>
              </c:strCache>
            </c:strRef>
          </c:cat>
          <c:val>
            <c:numRef>
              <c:f>'esiti finali'!$F$5:$F$10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'esiti finali'!$G$4</c:f>
              <c:strCache>
                <c:ptCount val="1"/>
                <c:pt idx="0">
                  <c:v>TOTALE ALUNNI</c:v>
                </c:pt>
              </c:strCache>
            </c:strRef>
          </c:tx>
          <c:invertIfNegative val="0"/>
          <c:cat>
            <c:strRef>
              <c:f>'esiti finali'!$A$5:$A$10</c:f>
              <c:strCache>
                <c:ptCount val="6"/>
                <c:pt idx="0">
                  <c:v>III A</c:v>
                </c:pt>
                <c:pt idx="1">
                  <c:v>III B</c:v>
                </c:pt>
                <c:pt idx="2">
                  <c:v>III C</c:v>
                </c:pt>
                <c:pt idx="3">
                  <c:v>III D</c:v>
                </c:pt>
                <c:pt idx="4">
                  <c:v>III E</c:v>
                </c:pt>
                <c:pt idx="5">
                  <c:v>III F</c:v>
                </c:pt>
              </c:strCache>
            </c:strRef>
          </c:cat>
          <c:val>
            <c:numRef>
              <c:f>'esiti finali'!$G$5:$G$10</c:f>
              <c:numCache>
                <c:formatCode>General</c:formatCode>
                <c:ptCount val="6"/>
                <c:pt idx="0">
                  <c:v>25</c:v>
                </c:pt>
                <c:pt idx="1">
                  <c:v>22</c:v>
                </c:pt>
                <c:pt idx="2">
                  <c:v>20</c:v>
                </c:pt>
                <c:pt idx="3">
                  <c:v>17</c:v>
                </c:pt>
                <c:pt idx="4">
                  <c:v>17</c:v>
                </c:pt>
                <c:pt idx="5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308190736"/>
        <c:axId val="308177000"/>
        <c:axId val="0"/>
      </c:bar3DChart>
      <c:catAx>
        <c:axId val="3081907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lvl="0">
              <a:defRPr sz="900" b="0" i="0">
                <a:solidFill>
                  <a:srgbClr val="404040"/>
                </a:solidFill>
                <a:latin typeface="Roboto"/>
              </a:defRPr>
            </a:pPr>
            <a:endParaRPr lang="it-IT"/>
          </a:p>
        </c:txPr>
        <c:crossAx val="308177000"/>
        <c:crosses val="autoZero"/>
        <c:auto val="0"/>
        <c:lblAlgn val="ctr"/>
        <c:lblOffset val="100"/>
        <c:noMultiLvlLbl val="0"/>
      </c:catAx>
      <c:valAx>
        <c:axId val="308177000"/>
        <c:scaling>
          <c:orientation val="minMax"/>
        </c:scaling>
        <c:delete val="0"/>
        <c:axPos val="l"/>
        <c:majorGridlines>
          <c:spPr>
            <a:ln>
              <a:solidFill>
                <a:srgbClr val="D9D9D9"/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spPr>
          <a:ln w="47625">
            <a:noFill/>
          </a:ln>
        </c:spPr>
        <c:txPr>
          <a:bodyPr/>
          <a:lstStyle/>
          <a:p>
            <a:pPr lvl="0">
              <a:defRPr sz="900" b="0" i="0">
                <a:solidFill>
                  <a:srgbClr val="404040"/>
                </a:solidFill>
                <a:latin typeface="Roboto"/>
              </a:defRPr>
            </a:pPr>
            <a:endParaRPr lang="it-IT"/>
          </a:p>
        </c:txPr>
        <c:crossAx val="308190736"/>
        <c:crosses val="autoZero"/>
        <c:crossBetween val="between"/>
      </c:valAx>
      <c:spPr>
        <a:solidFill>
          <a:srgbClr val="FFFFFF"/>
        </a:solidFill>
      </c:spPr>
    </c:plotArea>
    <c:legend>
      <c:legendPos val="b"/>
      <c:overlay val="0"/>
      <c:txPr>
        <a:bodyPr/>
        <a:lstStyle/>
        <a:p>
          <a:pPr lvl="0">
            <a:defRPr sz="900" b="0" i="0">
              <a:solidFill>
                <a:srgbClr val="404040"/>
              </a:solidFill>
              <a:latin typeface="Roboto"/>
            </a:defRPr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TOTALI Giugno - Settembre 2019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'esiti finali'!$A$48</c:f>
              <c:strCache>
                <c:ptCount val="1"/>
                <c:pt idx="0">
                  <c:v>TOTALI</c:v>
                </c:pt>
              </c:strCache>
            </c:strRef>
          </c:tx>
          <c:invertIfNegative val="0"/>
          <c:cat>
            <c:strRef>
              <c:f>'esiti finali'!$B$47:$H$47</c:f>
              <c:strCache>
                <c:ptCount val="7"/>
                <c:pt idx="0">
                  <c:v>TOTALE ALUNNI</c:v>
                </c:pt>
                <c:pt idx="1">
                  <c:v>AMMESSI A GIUGNO</c:v>
                </c:pt>
                <c:pt idx="2">
                  <c:v>NON AMM. GIUGNO</c:v>
                </c:pt>
                <c:pt idx="3">
                  <c:v>SOSPESI</c:v>
                </c:pt>
                <c:pt idx="4">
                  <c:v>AMM SET</c:v>
                </c:pt>
                <c:pt idx="5">
                  <c:v>NON AMM SETT</c:v>
                </c:pt>
                <c:pt idx="6">
                  <c:v>TOT AMMESSI</c:v>
                </c:pt>
              </c:strCache>
            </c:strRef>
          </c:cat>
          <c:val>
            <c:numRef>
              <c:f>'esiti finali'!$B$48:$H$48</c:f>
              <c:numCache>
                <c:formatCode>General</c:formatCode>
                <c:ptCount val="7"/>
                <c:pt idx="0">
                  <c:v>114</c:v>
                </c:pt>
                <c:pt idx="1">
                  <c:v>72</c:v>
                </c:pt>
                <c:pt idx="2">
                  <c:v>13</c:v>
                </c:pt>
                <c:pt idx="3">
                  <c:v>29</c:v>
                </c:pt>
                <c:pt idx="4">
                  <c:v>28</c:v>
                </c:pt>
                <c:pt idx="5">
                  <c:v>1</c:v>
                </c:pt>
                <c:pt idx="6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8106328"/>
        <c:axId val="308110808"/>
      </c:barChart>
      <c:catAx>
        <c:axId val="3081063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08110808"/>
        <c:crosses val="autoZero"/>
        <c:auto val="1"/>
        <c:lblAlgn val="ctr"/>
        <c:lblOffset val="100"/>
        <c:noMultiLvlLbl val="0"/>
      </c:catAx>
      <c:valAx>
        <c:axId val="30811080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081063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en-US" b="0"/>
              <a:t>Esiti totali 2019 rispetto al consiglio orientativo 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'esiti rispetto al CO'!$A$60</c:f>
              <c:strCache>
                <c:ptCount val="1"/>
                <c:pt idx="0">
                  <c:v>TOTALI</c:v>
                </c:pt>
              </c:strCache>
            </c:strRef>
          </c:tx>
          <c:invertIfNegative val="0"/>
          <c:cat>
            <c:strRef>
              <c:f>'esiti rispetto al CO'!$B$59:$G$59</c:f>
              <c:strCache>
                <c:ptCount val="6"/>
                <c:pt idx="0">
                  <c:v>TOTALE ALUNNI</c:v>
                </c:pt>
                <c:pt idx="1">
                  <c:v>TOT AMMESSI</c:v>
                </c:pt>
                <c:pt idx="2">
                  <c:v>SCELTA DIVERSA C.O.</c:v>
                </c:pt>
                <c:pt idx="3">
                  <c:v>NON AMMESSI TOTALI</c:v>
                </c:pt>
                <c:pt idx="4">
                  <c:v>NON AMMESSI SCELTA  UGUALE AL CO</c:v>
                </c:pt>
                <c:pt idx="5">
                  <c:v>NON AMMESSI SCELTA DIVERSA DA C.O.</c:v>
                </c:pt>
              </c:strCache>
            </c:strRef>
          </c:cat>
          <c:val>
            <c:numRef>
              <c:f>'esiti rispetto al CO'!$B$60:$G$60</c:f>
              <c:numCache>
                <c:formatCode>General</c:formatCode>
                <c:ptCount val="6"/>
                <c:pt idx="0">
                  <c:v>114</c:v>
                </c:pt>
                <c:pt idx="1">
                  <c:v>98</c:v>
                </c:pt>
                <c:pt idx="2">
                  <c:v>46</c:v>
                </c:pt>
                <c:pt idx="3">
                  <c:v>14</c:v>
                </c:pt>
                <c:pt idx="4">
                  <c:v>4</c:v>
                </c:pt>
                <c:pt idx="5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8577696"/>
        <c:axId val="218578088"/>
      </c:barChart>
      <c:catAx>
        <c:axId val="2185776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18578088"/>
        <c:crosses val="autoZero"/>
        <c:auto val="1"/>
        <c:lblAlgn val="ctr"/>
        <c:lblOffset val="100"/>
        <c:noMultiLvlLbl val="0"/>
      </c:catAx>
      <c:valAx>
        <c:axId val="21857808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85776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3.8802083333333355E-2"/>
          <c:y val="0.13031319910514541"/>
          <c:w val="0.92239583333333708"/>
          <c:h val="0.74049217002237144"/>
        </c:manualLayout>
      </c:layout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'riepilogo rispetto CO'!$D$5:$G$5</c:f>
              <c:strCache>
                <c:ptCount val="4"/>
                <c:pt idx="0">
                  <c:v>ammessi si CO</c:v>
                </c:pt>
                <c:pt idx="1">
                  <c:v>ammessi no CO</c:v>
                </c:pt>
                <c:pt idx="2">
                  <c:v>non ammessi si CO</c:v>
                </c:pt>
                <c:pt idx="3">
                  <c:v>non ammessi no CO</c:v>
                </c:pt>
              </c:strCache>
            </c:strRef>
          </c:cat>
          <c:val>
            <c:numRef>
              <c:f>'riepilogo rispetto CO'!$D$12:$G$12</c:f>
              <c:numCache>
                <c:formatCode>General</c:formatCode>
                <c:ptCount val="4"/>
                <c:pt idx="0" formatCode="0">
                  <c:v>67</c:v>
                </c:pt>
                <c:pt idx="1">
                  <c:v>35</c:v>
                </c:pt>
                <c:pt idx="2" formatCode="0">
                  <c:v>3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olidFill>
          <a:srgbClr val="FFFFFF"/>
        </a:solidFill>
      </c:spPr>
    </c:plotArea>
    <c:legend>
      <c:legendPos val="b"/>
      <c:overlay val="0"/>
      <c:txPr>
        <a:bodyPr/>
        <a:lstStyle/>
        <a:p>
          <a:pPr lvl="0">
            <a:defRPr sz="1800" b="1" i="0" baseline="0">
              <a:solidFill>
                <a:srgbClr val="000000"/>
              </a:solidFill>
              <a:latin typeface="Roboto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rgbClr val="FFFFFF"/>
    </a:solidFill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lvl="0">
              <a:defRPr sz="1400" b="0" i="0">
                <a:solidFill>
                  <a:srgbClr val="595959"/>
                </a:solidFill>
                <a:latin typeface="Roboto"/>
              </a:defRPr>
            </a:pPr>
            <a:r>
              <a:rPr lang="it-IT"/>
              <a:t>AMMISSIONE/NON AMMISSIONE IN 2^ RISPETTO AGLI INDIRIZZI DI SCUOLA</a:t>
            </a:r>
          </a:p>
        </c:rich>
      </c:tx>
      <c:overlay val="0"/>
    </c:title>
    <c:autoTitleDeleted val="0"/>
    <c:plotArea>
      <c:layout>
        <c:manualLayout>
          <c:xMode val="edge"/>
          <c:yMode val="edge"/>
          <c:x val="9.823520029877536E-2"/>
          <c:y val="0.15089285714285741"/>
          <c:w val="0.86874593177669879"/>
          <c:h val="0.720238095238097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'AMMISSIONE SECONDO INDIRIZZI'!$B$5</c:f>
              <c:strCache>
                <c:ptCount val="1"/>
                <c:pt idx="0">
                  <c:v>ISCRITTI</c:v>
                </c:pt>
              </c:strCache>
            </c:strRef>
          </c:tx>
          <c:spPr>
            <a:solidFill>
              <a:srgbClr val="70AD47"/>
            </a:solidFill>
          </c:spPr>
          <c:invertIfNegative val="0"/>
          <c:cat>
            <c:strRef>
              <c:f>'AMMISSIONE SECONDO INDIRIZZI'!$A$6:$A$9</c:f>
              <c:strCache>
                <c:ptCount val="4"/>
                <c:pt idx="0">
                  <c:v>LICEI</c:v>
                </c:pt>
                <c:pt idx="1">
                  <c:v>ISTITUTI TECNICI</c:v>
                </c:pt>
                <c:pt idx="2">
                  <c:v>ISTITUTI PROFESSIONALI</c:v>
                </c:pt>
                <c:pt idx="3">
                  <c:v>C. F. P.</c:v>
                </c:pt>
              </c:strCache>
            </c:strRef>
          </c:cat>
          <c:val>
            <c:numRef>
              <c:f>'AMMISSIONE SECONDO INDIRIZZI'!$B$6:$B$9</c:f>
              <c:numCache>
                <c:formatCode>General</c:formatCode>
                <c:ptCount val="4"/>
                <c:pt idx="0">
                  <c:v>64</c:v>
                </c:pt>
                <c:pt idx="1">
                  <c:v>38</c:v>
                </c:pt>
                <c:pt idx="2">
                  <c:v>9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'AMMISSIONE SECONDO INDIRIZZI'!$C$5</c:f>
              <c:strCache>
                <c:ptCount val="1"/>
                <c:pt idx="0">
                  <c:v>AMMESSI IN 2°</c:v>
                </c:pt>
              </c:strCache>
            </c:strRef>
          </c:tx>
          <c:spPr>
            <a:solidFill>
              <a:srgbClr val="4472C4"/>
            </a:solidFill>
          </c:spPr>
          <c:invertIfNegative val="0"/>
          <c:cat>
            <c:strRef>
              <c:f>'AMMISSIONE SECONDO INDIRIZZI'!$A$6:$A$9</c:f>
              <c:strCache>
                <c:ptCount val="4"/>
                <c:pt idx="0">
                  <c:v>LICEI</c:v>
                </c:pt>
                <c:pt idx="1">
                  <c:v>ISTITUTI TECNICI</c:v>
                </c:pt>
                <c:pt idx="2">
                  <c:v>ISTITUTI PROFESSIONALI</c:v>
                </c:pt>
                <c:pt idx="3">
                  <c:v>C. F. P.</c:v>
                </c:pt>
              </c:strCache>
            </c:strRef>
          </c:cat>
          <c:val>
            <c:numRef>
              <c:f>'AMMISSIONE SECONDO INDIRIZZI'!$C$6:$C$9</c:f>
              <c:numCache>
                <c:formatCode>General</c:formatCode>
                <c:ptCount val="4"/>
                <c:pt idx="0">
                  <c:v>60</c:v>
                </c:pt>
                <c:pt idx="1">
                  <c:v>30</c:v>
                </c:pt>
                <c:pt idx="2">
                  <c:v>7</c:v>
                </c:pt>
                <c:pt idx="3">
                  <c:v>5</c:v>
                </c:pt>
              </c:numCache>
            </c:numRef>
          </c:val>
        </c:ser>
        <c:ser>
          <c:idx val="2"/>
          <c:order val="2"/>
          <c:tx>
            <c:strRef>
              <c:f>'AMMISSIONE SECONDO INDIRIZZI'!$D$5</c:f>
              <c:strCache>
                <c:ptCount val="1"/>
                <c:pt idx="0">
                  <c:v>NON AMMESSI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'AMMISSIONE SECONDO INDIRIZZI'!$A$6:$A$9</c:f>
              <c:strCache>
                <c:ptCount val="4"/>
                <c:pt idx="0">
                  <c:v>LICEI</c:v>
                </c:pt>
                <c:pt idx="1">
                  <c:v>ISTITUTI TECNICI</c:v>
                </c:pt>
                <c:pt idx="2">
                  <c:v>ISTITUTI PROFESSIONALI</c:v>
                </c:pt>
                <c:pt idx="3">
                  <c:v>C. F. P.</c:v>
                </c:pt>
              </c:strCache>
            </c:strRef>
          </c:cat>
          <c:val>
            <c:numRef>
              <c:f>'AMMISSIONE SECONDO INDIRIZZI'!$D$6:$D$9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8579264"/>
        <c:axId val="218579656"/>
      </c:barChart>
      <c:catAx>
        <c:axId val="2185792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lvl="0">
                  <a:defRPr b="0">
                    <a:solidFill>
                      <a:srgbClr val="000000"/>
                    </a:solidFill>
                    <a:latin typeface="Roboto"/>
                  </a:defRPr>
                </a:pPr>
                <a:endParaRPr lang="it-IT"/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 lvl="0">
              <a:defRPr sz="900" b="1" i="0">
                <a:solidFill>
                  <a:srgbClr val="000000"/>
                </a:solidFill>
                <a:latin typeface="Roboto"/>
              </a:defRPr>
            </a:pPr>
            <a:endParaRPr lang="it-IT"/>
          </a:p>
        </c:txPr>
        <c:crossAx val="218579656"/>
        <c:crosses val="autoZero"/>
        <c:auto val="0"/>
        <c:lblAlgn val="ctr"/>
        <c:lblOffset val="100"/>
        <c:noMultiLvlLbl val="0"/>
      </c:catAx>
      <c:valAx>
        <c:axId val="218579656"/>
        <c:scaling>
          <c:orientation val="minMax"/>
        </c:scaling>
        <c:delete val="0"/>
        <c:axPos val="l"/>
        <c:majorGridlines>
          <c:spPr>
            <a:ln>
              <a:solidFill>
                <a:srgbClr val="D9D9D9"/>
              </a:solidFill>
            </a:ln>
          </c:spPr>
        </c:majorGridlines>
        <c:minorGridlines>
          <c:spPr>
            <a:ln>
              <a:solidFill>
                <a:srgbClr val="CCCCCC">
                  <a:alpha val="0"/>
                </a:srgbClr>
              </a:solidFill>
            </a:ln>
          </c:spPr>
        </c:minorGridlines>
        <c:title>
          <c:tx>
            <c:rich>
              <a:bodyPr/>
              <a:lstStyle/>
              <a:p>
                <a:pPr lvl="0">
                  <a:defRPr b="0">
                    <a:solidFill>
                      <a:srgbClr val="000000"/>
                    </a:solidFill>
                    <a:latin typeface="Roboto"/>
                  </a:defRPr>
                </a:pPr>
                <a:endParaRPr lang="it-IT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47625">
            <a:noFill/>
          </a:ln>
        </c:spPr>
        <c:txPr>
          <a:bodyPr/>
          <a:lstStyle/>
          <a:p>
            <a:pPr lvl="0">
              <a:defRPr sz="900" b="1" i="0">
                <a:solidFill>
                  <a:srgbClr val="000000"/>
                </a:solidFill>
                <a:latin typeface="Roboto"/>
              </a:defRPr>
            </a:pPr>
            <a:endParaRPr lang="it-IT"/>
          </a:p>
        </c:txPr>
        <c:crossAx val="218579264"/>
        <c:crosses val="autoZero"/>
        <c:crossBetween val="between"/>
      </c:valAx>
      <c:spPr>
        <a:solidFill>
          <a:srgbClr val="FFFFFF"/>
        </a:solidFill>
      </c:spPr>
    </c:plotArea>
    <c:legend>
      <c:legendPos val="b"/>
      <c:overlay val="0"/>
      <c:txPr>
        <a:bodyPr/>
        <a:lstStyle/>
        <a:p>
          <a:pPr lvl="0">
            <a:defRPr sz="900" b="1" i="0">
              <a:solidFill>
                <a:srgbClr val="000000"/>
              </a:solidFill>
              <a:latin typeface="Roboto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rgbClr val="FFFFFF"/>
    </a:solidFill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8DED7F3-A2A0-4663-8C78-825387B32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68DF9E6F-64B5-4F13-821C-9D46F4208D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D81ED153-BB3F-47B8-8209-A167DEAC7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9206-99BA-43D4-B607-9B520B6877A8}" type="datetimeFigureOut">
              <a:rPr lang="it-IT" smtClean="0"/>
              <a:pPr/>
              <a:t>07/01/2020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0FE7A6C7-6267-4B3D-849B-80D46D553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661EC1F0-291D-4CA8-B5E1-1030DE2B2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4955-1B16-405F-ACB6-3B78DC79F55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52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5003577-0A2C-4C1E-8E6E-E67FA8381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218F01C0-A35D-4C05-985F-6F638675BB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76F5C2C6-6AFF-4475-AC6A-54BDD788A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9206-99BA-43D4-B607-9B520B6877A8}" type="datetimeFigureOut">
              <a:rPr lang="it-IT" smtClean="0"/>
              <a:pPr/>
              <a:t>07/01/2020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870E39B6-AD4B-4A40-97D5-1BD457253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AD51A1A4-E413-4DFF-800D-3ADE24565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4955-1B16-405F-ACB6-3B78DC79F55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93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6EF2FD9B-B896-414C-A2CA-EC1284AEBE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FA5C6597-123A-4F6A-86AE-D915ACF8C1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E6A7AE36-B071-409C-9728-AD3CED061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9206-99BA-43D4-B607-9B520B6877A8}" type="datetimeFigureOut">
              <a:rPr lang="it-IT" smtClean="0"/>
              <a:pPr/>
              <a:t>07/01/2020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884F1F8B-0320-47D8-B31D-A3A1FAD20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0633025B-F262-454E-91AA-E915DB5E7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4955-1B16-405F-ACB6-3B78DC79F55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0983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D78C94E-7557-4E0F-9F3D-83BD520D3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1FAA6F1-8EAE-4492-A4A2-E9D3A4D88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9CB3B6EF-93EA-458C-A06B-0744B44A9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9206-99BA-43D4-B607-9B520B6877A8}" type="datetimeFigureOut">
              <a:rPr lang="it-IT" smtClean="0"/>
              <a:pPr/>
              <a:t>07/01/2020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C41C6840-5E46-4458-99D4-4879BAC69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41BA1944-6156-4FB2-A383-63C95E8A1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4955-1B16-405F-ACB6-3B78DC79F55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2605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FD70787-F344-4933-9EEE-8C4FE474A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09A9F403-CF7D-462D-B859-24D57C271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BD5092CC-C11A-4688-93FA-F9C7C136E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9206-99BA-43D4-B607-9B520B6877A8}" type="datetimeFigureOut">
              <a:rPr lang="it-IT" smtClean="0"/>
              <a:pPr/>
              <a:t>07/01/2020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E65588D2-B5FF-4434-A5C3-907208A30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97893634-7505-4FFB-98D8-657DC8C15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4955-1B16-405F-ACB6-3B78DC79F55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0241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A5D694D-F1D4-4BEE-9EAB-2E25F96AF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E204C77-47C3-4442-B075-AF6057688F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A1711668-C0DB-447A-9AE5-1643408C9E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271BC87E-101F-478D-BFF1-C16091187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9206-99BA-43D4-B607-9B520B6877A8}" type="datetimeFigureOut">
              <a:rPr lang="it-IT" smtClean="0"/>
              <a:pPr/>
              <a:t>07/01/2020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C9CB7932-DD04-447F-BAE3-8A693EC38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88CC1C88-433B-4519-B39C-8A16F9873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4955-1B16-405F-ACB6-3B78DC79F55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9664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B3D79BE-9E42-4408-B768-BCDDB15A6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A14F1BD5-7CB2-476F-939C-0B5E07993D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BFB19B45-E19F-4C7E-882F-240AAD397B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E0A5082C-36FF-4171-82A1-FF013DFAF0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5C744A4B-AFB8-4D73-A710-AAF1F880E0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EED35B93-95AE-4748-AB1F-0D6E8FA0E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9206-99BA-43D4-B607-9B520B6877A8}" type="datetimeFigureOut">
              <a:rPr lang="it-IT" smtClean="0"/>
              <a:pPr/>
              <a:t>07/01/2020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61987F9E-4CF5-4EDC-8B2B-9B1564F60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C0F5AA4A-0948-43CE-B11A-655F6B6EC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4955-1B16-405F-ACB6-3B78DC79F55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049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BF58668-49EE-45D5-9AB6-A2A0C18E5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758636B1-970D-486C-98C1-499A040D9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9206-99BA-43D4-B607-9B520B6877A8}" type="datetimeFigureOut">
              <a:rPr lang="it-IT" smtClean="0"/>
              <a:pPr/>
              <a:t>07/01/2020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6F081485-0708-4160-BFCC-0C0800254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037BB248-8730-4BD8-B537-9009A0A99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4955-1B16-405F-ACB6-3B78DC79F55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65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28C5E578-80E1-4F39-8DE9-A9764D90D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9206-99BA-43D4-B607-9B520B6877A8}" type="datetimeFigureOut">
              <a:rPr lang="it-IT" smtClean="0"/>
              <a:pPr/>
              <a:t>07/01/2020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D4509A99-6813-4622-88E5-B080C3349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1C196E0E-BE35-4938-AAB2-E7C8EF86F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4955-1B16-405F-ACB6-3B78DC79F55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6911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EA36331-DB82-41FE-A20C-0F2FCA380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402F27A-9C19-4C69-8E5D-7C7C0FAAD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CF79D47E-C29B-491A-A8B4-007138F3F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46E74580-A322-4040-B660-122065BCA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9206-99BA-43D4-B607-9B520B6877A8}" type="datetimeFigureOut">
              <a:rPr lang="it-IT" smtClean="0"/>
              <a:pPr/>
              <a:t>07/01/2020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9DE45950-F507-4124-9005-639634823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DBCFBBC7-5FDB-4162-BD9E-0E8D5C1A0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4955-1B16-405F-ACB6-3B78DC79F55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4739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DE149C2-0BF4-4496-9610-916160DA0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AC4949C9-F0EF-4200-B161-9A2B860907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12BDA407-CA0F-4F84-B5C8-EB524526C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538D18DE-D1FC-4A50-87D1-3A7CEC2A9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9206-99BA-43D4-B607-9B520B6877A8}" type="datetimeFigureOut">
              <a:rPr lang="it-IT" smtClean="0"/>
              <a:pPr/>
              <a:t>07/01/2020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4FCA9F3E-CC5C-47E9-8FD5-5A607881A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CCD83374-BC80-46A7-AA82-22077FE06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4955-1B16-405F-ACB6-3B78DC79F55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5355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B40AD09C-7290-4432-B7A5-F6837BFD2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E5A63604-15EC-41DD-BB07-9BBCABE4B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4D0AB663-A65D-44F4-8E70-587AEABEE2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69206-99BA-43D4-B607-9B520B6877A8}" type="datetimeFigureOut">
              <a:rPr lang="it-IT" smtClean="0"/>
              <a:pPr/>
              <a:t>07/01/2020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DEE62BDC-1FF1-40BE-96C0-6DADF63154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E545D82F-37F1-49F3-BB00-E33192F46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04955-1B16-405F-ACB6-3B78DC79F55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3745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8DA37BE-5145-4C3A-A996-4CF5B1FBB9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Esiti alunni Santini </a:t>
            </a:r>
            <a:br>
              <a:rPr lang="it-IT" dirty="0"/>
            </a:br>
            <a:r>
              <a:rPr lang="it-IT" dirty="0"/>
              <a:t>al primo anno della SSSG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B59ACB6B-8989-4388-894D-829FB293EB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Alunni licenziati a giugno </a:t>
            </a:r>
            <a:r>
              <a:rPr lang="it-IT" dirty="0" smtClean="0"/>
              <a:t>2018</a:t>
            </a:r>
            <a:endParaRPr lang="it-IT" dirty="0"/>
          </a:p>
          <a:p>
            <a:r>
              <a:rPr lang="it-IT" dirty="0"/>
              <a:t>Primo anno alla Scuola Secondaria di Secondo grado  </a:t>
            </a:r>
            <a:r>
              <a:rPr lang="it-IT" dirty="0" smtClean="0"/>
              <a:t>2018-19</a:t>
            </a:r>
          </a:p>
          <a:p>
            <a:r>
              <a:rPr lang="it-IT" sz="2000" dirty="0" smtClean="0"/>
              <a:t>(dati relativi a 116 su 133 alunni 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2844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Alunni totali </a:t>
            </a:r>
            <a:br>
              <a:rPr lang="it-IT" dirty="0" smtClean="0"/>
            </a:br>
            <a:r>
              <a:rPr lang="it-IT" dirty="0" smtClean="0"/>
              <a:t>ammessi 88%    non ammessi 12%</a:t>
            </a:r>
            <a:br>
              <a:rPr lang="it-IT" dirty="0" smtClean="0"/>
            </a:br>
            <a:r>
              <a:rPr lang="it-IT" dirty="0" smtClean="0"/>
              <a:t>in seconda della SSSG</a:t>
            </a:r>
            <a:endParaRPr lang="it-IT" dirty="0"/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2159000" y="1863725"/>
          <a:ext cx="7620000" cy="4117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dirty="0" smtClean="0"/>
              <a:t>Dati a confronto </a:t>
            </a:r>
            <a:br>
              <a:rPr lang="it-IT" sz="3600" dirty="0" smtClean="0"/>
            </a:br>
            <a:r>
              <a:rPr lang="it-IT" sz="3600" dirty="0" smtClean="0"/>
              <a:t>tra ammessi a giugno e a settembre 2019</a:t>
            </a:r>
            <a:r>
              <a:rPr lang="it-IT" sz="2800" dirty="0" smtClean="0"/>
              <a:t/>
            </a:r>
            <a:br>
              <a:rPr lang="it-IT" sz="2800" dirty="0" smtClean="0"/>
            </a:br>
            <a:endParaRPr lang="it-IT" sz="2800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Esiti a giugno 2019</a:t>
            </a:r>
            <a:endParaRPr lang="it-IT" dirty="0"/>
          </a:p>
        </p:txBody>
      </p:sp>
      <p:graphicFrame>
        <p:nvGraphicFramePr>
          <p:cNvPr id="7" name="Chart 3"/>
          <p:cNvGraphicFramePr>
            <a:graphicFrameLocks noGrp="1"/>
          </p:cNvGraphicFramePr>
          <p:nvPr>
            <p:ph sz="half" idx="2"/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Segnaposto testo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/>
              <a:t>Esiti a settembre  dopo esami di riparazione</a:t>
            </a:r>
            <a:endParaRPr lang="it-IT" dirty="0"/>
          </a:p>
        </p:txBody>
      </p:sp>
      <p:graphicFrame>
        <p:nvGraphicFramePr>
          <p:cNvPr id="8" name="Chart 9"/>
          <p:cNvGraphicFramePr>
            <a:graphicFrameLocks noGrp="1"/>
          </p:cNvGraphicFramePr>
          <p:nvPr>
            <p:ph sz="quarter" idx="4"/>
          </p:nvPr>
        </p:nvGraphicFramePr>
        <p:xfrm>
          <a:off x="6540500" y="2822575"/>
          <a:ext cx="4546600" cy="2968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Dati per sezione : esiti del primo anno SSSG</a:t>
            </a:r>
            <a:endParaRPr lang="it-IT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1193801" y="1600198"/>
          <a:ext cx="8436891" cy="3949701"/>
        </p:xfrm>
        <a:graphic>
          <a:graphicData uri="http://schemas.openxmlformats.org/drawingml/2006/table">
            <a:tbl>
              <a:tblPr/>
              <a:tblGrid>
                <a:gridCol w="817637"/>
                <a:gridCol w="1527057"/>
                <a:gridCol w="1635273"/>
                <a:gridCol w="1218440"/>
                <a:gridCol w="737476"/>
                <a:gridCol w="1266536"/>
                <a:gridCol w="1234472"/>
              </a:tblGrid>
              <a:tr h="56424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CLASSE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AMMESSI A GIUGNO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NON AMM. GIUGNO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SOSPESI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AMM SET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NON AMM SETT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 AMMESSI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7000"/>
                      </a:schemeClr>
                    </a:solidFill>
                  </a:tcPr>
                </a:tc>
              </a:tr>
              <a:tr h="56424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III 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</a:tr>
              <a:tr h="56424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III 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4,55%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</a:tr>
              <a:tr h="56424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III 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</a:tr>
              <a:tr h="56424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III 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</a:tr>
              <a:tr h="56424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III 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</a:tr>
              <a:tr h="56424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III 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73%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 smtClean="0"/>
              <a:t>Esiti alunni primo anno SSSG 2018-19</a:t>
            </a:r>
            <a:endParaRPr lang="it-IT" sz="36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838200" y="1320800"/>
          <a:ext cx="10515600" cy="48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Esiti a confronto rispetto al consiglio orientativo </a:t>
            </a:r>
            <a:br>
              <a:rPr lang="it-IT" sz="3200" dirty="0" smtClean="0"/>
            </a:br>
            <a:r>
              <a:rPr lang="it-IT" sz="3200" dirty="0" smtClean="0"/>
              <a:t>dato dai docenti</a:t>
            </a:r>
            <a:endParaRPr lang="it-IT" sz="32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365125"/>
            <a:ext cx="95123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b="1" dirty="0" smtClean="0"/>
              <a:t>Esiti totali rispetto al consiglio orientativo (CO)</a:t>
            </a: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2700" dirty="0" smtClean="0"/>
              <a:t>Gli alunni ammessi in seconda con scelta diversa rispetto al CO sono il 39% del totale, i non ammessi con scelta diversa dal CO sono  circa il 9% del totale, ma rappresentano il 78% dei non ammessi</a:t>
            </a:r>
            <a:endParaRPr lang="it-IT" sz="2700" dirty="0"/>
          </a:p>
        </p:txBody>
      </p:sp>
      <p:graphicFrame>
        <p:nvGraphicFramePr>
          <p:cNvPr id="6" name="Chart 4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b="1" dirty="0" smtClean="0"/>
              <a:t>Esiti 2018-19 rispetto alla tipologia di SSSG</a:t>
            </a:r>
            <a:endParaRPr lang="it-IT" sz="3600" b="1" dirty="0"/>
          </a:p>
        </p:txBody>
      </p:sp>
      <p:graphicFrame>
        <p:nvGraphicFramePr>
          <p:cNvPr id="6" name="Chart 10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212</Words>
  <Application>Microsoft Office PowerPoint</Application>
  <PresentationFormat>Widescreen</PresentationFormat>
  <Paragraphs>67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Roboto</vt:lpstr>
      <vt:lpstr>Tema di Office</vt:lpstr>
      <vt:lpstr>Esiti alunni Santini  al primo anno della SSSG</vt:lpstr>
      <vt:lpstr>Alunni totali  ammessi 88%    non ammessi 12% in seconda della SSSG</vt:lpstr>
      <vt:lpstr>Dati a confronto  tra ammessi a giugno e a settembre 2019 </vt:lpstr>
      <vt:lpstr>Dati per sezione : esiti del primo anno SSSG</vt:lpstr>
      <vt:lpstr>Esiti alunni primo anno SSSG 2018-19</vt:lpstr>
      <vt:lpstr>Esiti a confronto rispetto al consiglio orientativo  dato dai docenti</vt:lpstr>
      <vt:lpstr>Esiti totali rispetto al consiglio orientativo (CO) Gli alunni ammessi in seconda con scelta diversa rispetto al CO sono il 39% del totale, i non ammessi con scelta diversa dal CO sono  circa il 9% del totale, ma rappresentano il 78% dei non ammessi</vt:lpstr>
      <vt:lpstr>Esiti 2018-19 rispetto alla tipologia di SSSG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Esiti alunni Santini  al primo anno della SSSG</dc:title>
  <dc:creator>Monica Bertocco</dc:creator>
  <cp:lastModifiedBy>Utente 6</cp:lastModifiedBy>
  <cp:revision>28</cp:revision>
  <dcterms:created xsi:type="dcterms:W3CDTF">2018-12-15T05:29:13Z</dcterms:created>
  <dcterms:modified xsi:type="dcterms:W3CDTF">2020-01-07T09:09:57Z</dcterms:modified>
</cp:coreProperties>
</file>