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00"/>
    <a:srgbClr val="FF33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73FC557-7A18-46E1-A43A-C5680900AF0E}" type="datetimeFigureOut">
              <a:rPr lang="it-IT" smtClean="0"/>
              <a:pPr/>
              <a:t>13/04/2017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3AC91C-8A0B-4744-89A5-FB1E076B5CC3}"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73FC557-7A18-46E1-A43A-C5680900AF0E}" type="datetimeFigureOut">
              <a:rPr lang="it-IT" smtClean="0"/>
              <a:pPr/>
              <a:t>13/04/2017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3AC91C-8A0B-4744-89A5-FB1E076B5CC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73FC557-7A18-46E1-A43A-C5680900AF0E}" type="datetimeFigureOut">
              <a:rPr lang="it-IT" smtClean="0"/>
              <a:pPr/>
              <a:t>13/04/2017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3AC91C-8A0B-4744-89A5-FB1E076B5CC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73FC557-7A18-46E1-A43A-C5680900AF0E}" type="datetimeFigureOut">
              <a:rPr lang="it-IT" smtClean="0"/>
              <a:pPr/>
              <a:t>13/04/2017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3AC91C-8A0B-4744-89A5-FB1E076B5CC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73FC557-7A18-46E1-A43A-C5680900AF0E}" type="datetimeFigureOut">
              <a:rPr lang="it-IT" smtClean="0"/>
              <a:pPr/>
              <a:t>13/04/2017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53AC91C-8A0B-4744-89A5-FB1E076B5CC3}"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73FC557-7A18-46E1-A43A-C5680900AF0E}" type="datetimeFigureOut">
              <a:rPr lang="it-IT" smtClean="0"/>
              <a:pPr/>
              <a:t>13/04/2017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3AC91C-8A0B-4744-89A5-FB1E076B5CC3}"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73FC557-7A18-46E1-A43A-C5680900AF0E}" type="datetimeFigureOut">
              <a:rPr lang="it-IT" smtClean="0"/>
              <a:pPr/>
              <a:t>13/04/2017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53AC91C-8A0B-4744-89A5-FB1E076B5CC3}"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73FC557-7A18-46E1-A43A-C5680900AF0E}" type="datetimeFigureOut">
              <a:rPr lang="it-IT" smtClean="0"/>
              <a:pPr/>
              <a:t>13/04/2017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53AC91C-8A0B-4744-89A5-FB1E076B5CC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73FC557-7A18-46E1-A43A-C5680900AF0E}" type="datetimeFigureOut">
              <a:rPr lang="it-IT" smtClean="0"/>
              <a:pPr/>
              <a:t>13/04/2017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53AC91C-8A0B-4744-89A5-FB1E076B5CC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73FC557-7A18-46E1-A43A-C5680900AF0E}" type="datetimeFigureOut">
              <a:rPr lang="it-IT" smtClean="0"/>
              <a:pPr/>
              <a:t>13/04/2017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3AC91C-8A0B-4744-89A5-FB1E076B5CC3}"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73FC557-7A18-46E1-A43A-C5680900AF0E}" type="datetimeFigureOut">
              <a:rPr lang="it-IT" smtClean="0"/>
              <a:pPr/>
              <a:t>13/04/2017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53AC91C-8A0B-4744-89A5-FB1E076B5CC3}"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FC557-7A18-46E1-A43A-C5680900AF0E}" type="datetimeFigureOut">
              <a:rPr lang="it-IT" smtClean="0"/>
              <a:pPr/>
              <a:t>13/04/2017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AC91C-8A0B-4744-89A5-FB1E076B5CC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7992888" cy="1556792"/>
          </a:xfrm>
          <a:solidFill>
            <a:srgbClr val="FFC000"/>
          </a:solidFill>
        </p:spPr>
        <p:txBody>
          <a:bodyPr>
            <a:normAutofit fontScale="90000"/>
          </a:bodyPr>
          <a:lstStyle/>
          <a:p>
            <a:r>
              <a:rPr lang="it-IT" dirty="0" smtClean="0"/>
              <a:t/>
            </a:r>
            <a:br>
              <a:rPr lang="it-IT" dirty="0" smtClean="0"/>
            </a:br>
            <a:r>
              <a:rPr lang="it-IT" dirty="0" smtClean="0"/>
              <a:t/>
            </a:r>
            <a:br>
              <a:rPr lang="it-IT" dirty="0" smtClean="0"/>
            </a:br>
            <a:r>
              <a:rPr lang="it-IT" sz="3600" dirty="0" smtClean="0"/>
              <a:t>WHERE ARE YOU FROM?</a:t>
            </a:r>
            <a:br>
              <a:rPr lang="it-IT" sz="3600" dirty="0" smtClean="0"/>
            </a:br>
            <a:r>
              <a:rPr lang="it-IT" sz="3600" dirty="0" err="1" smtClean="0"/>
              <a:t>Local</a:t>
            </a:r>
            <a:r>
              <a:rPr lang="it-IT" sz="3600" dirty="0" smtClean="0"/>
              <a:t>, </a:t>
            </a:r>
            <a:r>
              <a:rPr lang="it-IT" sz="3600" dirty="0" err="1" smtClean="0"/>
              <a:t>regional</a:t>
            </a:r>
            <a:r>
              <a:rPr lang="it-IT" sz="3600" dirty="0" smtClean="0"/>
              <a:t>, </a:t>
            </a:r>
            <a:r>
              <a:rPr lang="it-IT" sz="3600" dirty="0" err="1" smtClean="0"/>
              <a:t>national</a:t>
            </a:r>
            <a:r>
              <a:rPr lang="it-IT" sz="3600" dirty="0" smtClean="0"/>
              <a:t> and </a:t>
            </a:r>
            <a:r>
              <a:rPr lang="it-IT" sz="3600" dirty="0" err="1" smtClean="0"/>
              <a:t>international</a:t>
            </a:r>
            <a:r>
              <a:rPr lang="it-IT" sz="3600" dirty="0" smtClean="0"/>
              <a:t> </a:t>
            </a:r>
            <a:r>
              <a:rPr lang="it-IT" sz="3600" dirty="0" err="1" smtClean="0"/>
              <a:t>festivals</a:t>
            </a:r>
            <a:r>
              <a:rPr lang="it-IT" sz="3600" dirty="0" smtClean="0"/>
              <a:t> </a:t>
            </a:r>
            <a:r>
              <a:rPr lang="it-IT" sz="3600" dirty="0" smtClean="0"/>
              <a:t>and </a:t>
            </a:r>
            <a:r>
              <a:rPr lang="it-IT" sz="3600" dirty="0" err="1" smtClean="0"/>
              <a:t>celebrations</a:t>
            </a:r>
            <a:r>
              <a:rPr lang="it-IT" sz="3600" dirty="0" smtClean="0"/>
              <a:t>,</a:t>
            </a:r>
            <a:br>
              <a:rPr lang="it-IT" sz="3600" dirty="0" smtClean="0"/>
            </a:br>
            <a:r>
              <a:rPr lang="it-IT" sz="3600" dirty="0" smtClean="0"/>
              <a:t/>
            </a:r>
            <a:br>
              <a:rPr lang="it-IT" sz="3600" dirty="0" smtClean="0"/>
            </a:br>
            <a:endParaRPr lang="it-IT" sz="3600" dirty="0"/>
          </a:p>
        </p:txBody>
      </p:sp>
      <p:sp>
        <p:nvSpPr>
          <p:cNvPr id="3" name="Segnaposto contenuto 2"/>
          <p:cNvSpPr>
            <a:spLocks noGrp="1"/>
          </p:cNvSpPr>
          <p:nvPr>
            <p:ph idx="1"/>
          </p:nvPr>
        </p:nvSpPr>
        <p:spPr>
          <a:xfrm>
            <a:off x="457200" y="1556792"/>
            <a:ext cx="7931224" cy="4569371"/>
          </a:xfrm>
          <a:solidFill>
            <a:schemeClr val="tx2">
              <a:lumMod val="40000"/>
              <a:lumOff val="60000"/>
            </a:schemeClr>
          </a:solidFill>
        </p:spPr>
        <p:txBody>
          <a:bodyPr>
            <a:normAutofit fontScale="92500" lnSpcReduction="20000"/>
          </a:bodyPr>
          <a:lstStyle/>
          <a:p>
            <a:pPr algn="ctr">
              <a:buNone/>
            </a:pPr>
            <a:r>
              <a:rPr lang="it-IT" sz="2800" dirty="0" smtClean="0"/>
              <a:t>part </a:t>
            </a:r>
            <a:r>
              <a:rPr lang="it-IT" sz="2800" dirty="0" err="1" smtClean="0"/>
              <a:t>of</a:t>
            </a:r>
            <a:r>
              <a:rPr lang="it-IT" sz="2800" dirty="0" smtClean="0"/>
              <a:t> a project on the </a:t>
            </a:r>
            <a:r>
              <a:rPr lang="it-IT" sz="2800" dirty="0" err="1" smtClean="0"/>
              <a:t>Venetian</a:t>
            </a:r>
            <a:r>
              <a:rPr lang="it-IT" sz="2800" dirty="0" smtClean="0"/>
              <a:t> </a:t>
            </a:r>
            <a:r>
              <a:rPr lang="it-IT" sz="2800" dirty="0" err="1" smtClean="0"/>
              <a:t>Region</a:t>
            </a:r>
            <a:endParaRPr lang="it-IT" sz="2800" dirty="0" smtClean="0"/>
          </a:p>
          <a:p>
            <a:pPr algn="ctr">
              <a:buNone/>
            </a:pPr>
            <a:r>
              <a:rPr lang="it-IT" sz="2800" dirty="0" err="1" smtClean="0"/>
              <a:t>by</a:t>
            </a:r>
            <a:r>
              <a:rPr lang="it-IT" sz="2800" dirty="0" smtClean="0"/>
              <a:t> the </a:t>
            </a:r>
            <a:r>
              <a:rPr lang="it-IT" sz="2800" u="sng" dirty="0" smtClean="0"/>
              <a:t>“Anne Frank” </a:t>
            </a:r>
            <a:r>
              <a:rPr lang="it-IT" sz="2800" u="sng" dirty="0" err="1" smtClean="0"/>
              <a:t>Primary</a:t>
            </a:r>
            <a:r>
              <a:rPr lang="it-IT" sz="2800" u="sng" dirty="0" smtClean="0"/>
              <a:t> </a:t>
            </a:r>
            <a:r>
              <a:rPr lang="it-IT" sz="2800" u="sng" dirty="0" err="1" smtClean="0"/>
              <a:t>School</a:t>
            </a:r>
            <a:r>
              <a:rPr lang="it-IT" sz="2800" u="sng" dirty="0" smtClean="0"/>
              <a:t> </a:t>
            </a:r>
            <a:r>
              <a:rPr lang="it-IT" sz="2800" u="sng" dirty="0" err="1" smtClean="0"/>
              <a:t>Fifth</a:t>
            </a:r>
            <a:r>
              <a:rPr lang="it-IT" sz="2800" u="sng" dirty="0" smtClean="0"/>
              <a:t> </a:t>
            </a:r>
            <a:r>
              <a:rPr lang="it-IT" sz="2800" u="sng" dirty="0" err="1" smtClean="0"/>
              <a:t>Graders</a:t>
            </a:r>
            <a:r>
              <a:rPr lang="it-IT" sz="2800" u="sng" dirty="0" smtClean="0"/>
              <a:t>, </a:t>
            </a:r>
            <a:r>
              <a:rPr lang="it-IT" sz="2800" u="sng" dirty="0" err="1" smtClean="0"/>
              <a:t>sections</a:t>
            </a:r>
            <a:r>
              <a:rPr lang="it-IT" sz="2800" u="sng" dirty="0" smtClean="0"/>
              <a:t> A-B</a:t>
            </a:r>
          </a:p>
          <a:p>
            <a:pPr algn="ctr">
              <a:buNone/>
            </a:pPr>
            <a:r>
              <a:rPr lang="it-IT" sz="2800" dirty="0" smtClean="0"/>
              <a:t> </a:t>
            </a:r>
            <a:r>
              <a:rPr lang="it-IT" sz="2800" u="sng" dirty="0" err="1" smtClean="0"/>
              <a:t>from</a:t>
            </a:r>
            <a:r>
              <a:rPr lang="it-IT" sz="2800" u="sng" dirty="0" smtClean="0"/>
              <a:t> </a:t>
            </a:r>
            <a:r>
              <a:rPr lang="it-IT" sz="2800" u="sng" dirty="0" err="1" smtClean="0"/>
              <a:t>Noventa</a:t>
            </a:r>
            <a:r>
              <a:rPr lang="it-IT" sz="2800" u="sng" dirty="0" smtClean="0"/>
              <a:t> Padovana, </a:t>
            </a:r>
            <a:r>
              <a:rPr lang="it-IT" sz="2800" u="sng" dirty="0" err="1" smtClean="0"/>
              <a:t>Padua</a:t>
            </a:r>
            <a:endParaRPr lang="it-IT" sz="2800" dirty="0" smtClean="0"/>
          </a:p>
          <a:p>
            <a:pPr algn="ctr">
              <a:buNone/>
            </a:pPr>
            <a:r>
              <a:rPr lang="it-IT" sz="2800" dirty="0" smtClean="0"/>
              <a:t>English </a:t>
            </a:r>
            <a:r>
              <a:rPr lang="it-IT" sz="2800" dirty="0" err="1" smtClean="0"/>
              <a:t>teacher</a:t>
            </a:r>
            <a:r>
              <a:rPr lang="it-IT" sz="2800" dirty="0" smtClean="0"/>
              <a:t> - </a:t>
            </a:r>
            <a:r>
              <a:rPr lang="it-IT" sz="2800" dirty="0" err="1" smtClean="0"/>
              <a:t>Ms</a:t>
            </a:r>
            <a:r>
              <a:rPr lang="it-IT" sz="2800" dirty="0" smtClean="0"/>
              <a:t> Pelizzaro</a:t>
            </a:r>
          </a:p>
          <a:p>
            <a:pPr algn="ctr">
              <a:buNone/>
            </a:pPr>
            <a:r>
              <a:rPr lang="it-IT" sz="2800" dirty="0" err="1" smtClean="0"/>
              <a:t>school</a:t>
            </a:r>
            <a:r>
              <a:rPr lang="it-IT" sz="2800" dirty="0" smtClean="0"/>
              <a:t> </a:t>
            </a:r>
            <a:r>
              <a:rPr lang="it-IT" sz="2800" dirty="0" err="1" smtClean="0"/>
              <a:t>year</a:t>
            </a:r>
            <a:r>
              <a:rPr lang="it-IT" sz="2800" dirty="0" smtClean="0"/>
              <a:t> 2016/17</a:t>
            </a:r>
          </a:p>
          <a:p>
            <a:pPr algn="ctr">
              <a:buNone/>
            </a:pPr>
            <a:endParaRPr lang="it-IT" sz="2800" dirty="0" smtClean="0"/>
          </a:p>
          <a:p>
            <a:pPr algn="ctr">
              <a:buNone/>
            </a:pPr>
            <a:r>
              <a:rPr lang="it-IT" sz="2800" dirty="0" smtClean="0"/>
              <a:t>Referente del progetto interdisciplinare</a:t>
            </a:r>
            <a:br>
              <a:rPr lang="it-IT" sz="2800" dirty="0" smtClean="0"/>
            </a:br>
            <a:r>
              <a:rPr lang="it-IT" sz="2800" dirty="0" smtClean="0"/>
              <a:t> “Ma tu di che regione sei?” </a:t>
            </a:r>
            <a:r>
              <a:rPr lang="it-IT" sz="2800" dirty="0" err="1" smtClean="0"/>
              <a:t>Mrs</a:t>
            </a:r>
            <a:r>
              <a:rPr lang="it-IT" sz="2800" dirty="0" smtClean="0"/>
              <a:t> Santoro.</a:t>
            </a:r>
          </a:p>
          <a:p>
            <a:pPr algn="ctr">
              <a:buNone/>
            </a:pPr>
            <a:r>
              <a:rPr lang="it-IT" sz="2800" dirty="0" err="1" smtClean="0"/>
              <a:t>Other</a:t>
            </a:r>
            <a:r>
              <a:rPr lang="it-IT" sz="2800" dirty="0" smtClean="0"/>
              <a:t> </a:t>
            </a:r>
            <a:r>
              <a:rPr lang="it-IT" sz="2800" dirty="0" err="1" smtClean="0"/>
              <a:t>class</a:t>
            </a:r>
            <a:r>
              <a:rPr lang="it-IT" sz="2800" dirty="0" smtClean="0"/>
              <a:t> </a:t>
            </a:r>
            <a:r>
              <a:rPr lang="it-IT" sz="2800" dirty="0" err="1" smtClean="0"/>
              <a:t>teachers</a:t>
            </a:r>
            <a:r>
              <a:rPr lang="it-IT" sz="2800" dirty="0" smtClean="0"/>
              <a:t> - Miss </a:t>
            </a:r>
            <a:r>
              <a:rPr lang="it-IT" sz="2800" dirty="0" err="1" smtClean="0"/>
              <a:t>Pagnin</a:t>
            </a:r>
            <a:r>
              <a:rPr lang="it-IT" sz="2800" dirty="0" smtClean="0"/>
              <a:t>, </a:t>
            </a:r>
            <a:r>
              <a:rPr lang="it-IT" sz="2800" dirty="0" err="1" smtClean="0"/>
              <a:t>Mrs</a:t>
            </a:r>
            <a:r>
              <a:rPr lang="it-IT" sz="2800" dirty="0" smtClean="0"/>
              <a:t> </a:t>
            </a:r>
            <a:r>
              <a:rPr lang="it-IT" sz="2800" dirty="0" err="1" smtClean="0"/>
              <a:t>Zamboni</a:t>
            </a:r>
            <a:r>
              <a:rPr lang="it-IT" sz="2800" dirty="0" smtClean="0"/>
              <a:t>, </a:t>
            </a:r>
          </a:p>
          <a:p>
            <a:pPr algn="ctr">
              <a:buNone/>
            </a:pPr>
            <a:r>
              <a:rPr lang="it-IT" sz="2800" dirty="0" err="1" smtClean="0"/>
              <a:t>Mrs</a:t>
            </a:r>
            <a:r>
              <a:rPr lang="it-IT" sz="2800" dirty="0" smtClean="0"/>
              <a:t> </a:t>
            </a:r>
            <a:r>
              <a:rPr lang="it-IT" sz="2800" dirty="0" err="1" smtClean="0"/>
              <a:t>Tessari</a:t>
            </a:r>
            <a:r>
              <a:rPr lang="it-IT" sz="2800" dirty="0" smtClean="0"/>
              <a:t>, </a:t>
            </a:r>
            <a:r>
              <a:rPr lang="it-IT" sz="2800" dirty="0" err="1" smtClean="0"/>
              <a:t>Ms</a:t>
            </a:r>
            <a:r>
              <a:rPr lang="it-IT" sz="2800" dirty="0" smtClean="0"/>
              <a:t> </a:t>
            </a:r>
            <a:r>
              <a:rPr lang="it-IT" sz="2800" dirty="0" err="1" smtClean="0"/>
              <a:t>Faggian</a:t>
            </a:r>
            <a:r>
              <a:rPr lang="it-IT" sz="2800" dirty="0" smtClean="0"/>
              <a:t>, </a:t>
            </a:r>
            <a:r>
              <a:rPr lang="it-IT" sz="2800" dirty="0" err="1" smtClean="0"/>
              <a:t>Ms</a:t>
            </a:r>
            <a:r>
              <a:rPr lang="it-IT" sz="2800" dirty="0" smtClean="0"/>
              <a:t> </a:t>
            </a:r>
            <a:r>
              <a:rPr lang="it-IT" sz="2800" dirty="0" err="1" smtClean="0"/>
              <a:t>Barina</a:t>
            </a:r>
            <a:r>
              <a:rPr lang="it-IT" sz="2800" dirty="0" smtClean="0"/>
              <a:t>, Miss </a:t>
            </a:r>
            <a:r>
              <a:rPr lang="it-IT" sz="2800" dirty="0" err="1" smtClean="0"/>
              <a:t>Surace</a:t>
            </a:r>
            <a:r>
              <a:rPr lang="it-IT" sz="2800" dirty="0" smtClean="0"/>
              <a:t>.</a:t>
            </a:r>
          </a:p>
          <a:p>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0"/>
            <a:ext cx="7643192" cy="3645024"/>
          </a:xfrm>
        </p:spPr>
        <p:txBody>
          <a:bodyPr>
            <a:normAutofit/>
          </a:bodyPr>
          <a:lstStyle/>
          <a:p>
            <a:r>
              <a:rPr lang="en-US" sz="2400" b="1" dirty="0" smtClean="0">
                <a:solidFill>
                  <a:srgbClr val="FF0000"/>
                </a:solidFill>
              </a:rPr>
              <a:t>The </a:t>
            </a:r>
            <a:r>
              <a:rPr lang="en-US" sz="2400" b="1" dirty="0" smtClean="0">
                <a:solidFill>
                  <a:srgbClr val="FF0000"/>
                </a:solidFill>
              </a:rPr>
              <a:t>Festival </a:t>
            </a:r>
            <a:r>
              <a:rPr lang="en-US" sz="2400" b="1" dirty="0" smtClean="0">
                <a:solidFill>
                  <a:srgbClr val="FF0000"/>
                </a:solidFill>
              </a:rPr>
              <a:t>of Saint Martin’s </a:t>
            </a:r>
            <a:r>
              <a:rPr lang="en-US" sz="2400" dirty="0" smtClean="0"/>
              <a:t>is a special celebration particularly in </a:t>
            </a:r>
            <a:r>
              <a:rPr lang="en-US" sz="2400" dirty="0" err="1" smtClean="0"/>
              <a:t>Piove</a:t>
            </a:r>
            <a:r>
              <a:rPr lang="en-US" sz="2400" dirty="0" smtClean="0"/>
              <a:t> </a:t>
            </a:r>
            <a:r>
              <a:rPr lang="en-US" sz="2400" dirty="0" err="1" smtClean="0"/>
              <a:t>di</a:t>
            </a:r>
            <a:r>
              <a:rPr lang="en-US" sz="2400" dirty="0" smtClean="0"/>
              <a:t> Sacco, a small Venetian town.</a:t>
            </a:r>
            <a:br>
              <a:rPr lang="en-US" sz="2400" dirty="0" smtClean="0"/>
            </a:br>
            <a:r>
              <a:rPr lang="en-US" sz="2400" dirty="0" smtClean="0"/>
              <a:t>There is a lot of food and lots of people.</a:t>
            </a:r>
            <a:br>
              <a:rPr lang="en-US" sz="2400" dirty="0" smtClean="0"/>
            </a:br>
            <a:r>
              <a:rPr lang="en-US" sz="2400" dirty="0" smtClean="0"/>
              <a:t>They eat typical autumn food as roasted chestnuts.</a:t>
            </a:r>
            <a:br>
              <a:rPr lang="en-US" sz="2400" dirty="0" smtClean="0"/>
            </a:br>
            <a:r>
              <a:rPr lang="en-US" sz="2400" dirty="0" smtClean="0"/>
              <a:t>The festival is on 29</a:t>
            </a:r>
            <a:r>
              <a:rPr lang="en-US" sz="2400" baseline="30000" dirty="0" smtClean="0"/>
              <a:t>th</a:t>
            </a:r>
            <a:r>
              <a:rPr lang="en-US" sz="2400" dirty="0" smtClean="0"/>
              <a:t> October.</a:t>
            </a:r>
            <a:br>
              <a:rPr lang="en-US" sz="2400" dirty="0" smtClean="0"/>
            </a:br>
            <a:r>
              <a:rPr lang="en-US" sz="2400" dirty="0" smtClean="0"/>
              <a:t>Saint Martin is the Patron Saint of this small town.</a:t>
            </a:r>
            <a:br>
              <a:rPr lang="en-US" sz="2400" dirty="0" smtClean="0"/>
            </a:br>
            <a:r>
              <a:rPr lang="en-US" sz="2400" i="1" dirty="0" smtClean="0"/>
              <a:t>Martina and </a:t>
            </a:r>
            <a:r>
              <a:rPr lang="en-US" sz="2400" i="1" dirty="0" err="1" smtClean="0"/>
              <a:t>Chiara</a:t>
            </a:r>
            <a:r>
              <a:rPr lang="en-US" sz="2400" dirty="0" smtClean="0"/>
              <a:t/>
            </a:r>
            <a:br>
              <a:rPr lang="en-US" sz="2400" dirty="0" smtClean="0"/>
            </a:br>
            <a:endParaRPr lang="it-IT" sz="2400"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3635896" y="3116784"/>
            <a:ext cx="3009379" cy="30093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8229600" cy="1143000"/>
          </a:xfrm>
        </p:spPr>
        <p:txBody>
          <a:bodyPr>
            <a:noAutofit/>
          </a:bodyPr>
          <a:lstStyle/>
          <a:p>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b="1" dirty="0" smtClean="0">
                <a:solidFill>
                  <a:schemeClr val="accent6">
                    <a:lumMod val="50000"/>
                  </a:schemeClr>
                </a:solidFill>
              </a:rPr>
              <a:t>THE OCTUPUS FAIR</a:t>
            </a:r>
            <a:r>
              <a:rPr lang="en-US" sz="2400" dirty="0" smtClean="0"/>
              <a:t/>
            </a:r>
            <a:br>
              <a:rPr lang="en-US" sz="2400" dirty="0" smtClean="0"/>
            </a:br>
            <a:r>
              <a:rPr lang="en-US" sz="2400" dirty="0" smtClean="0"/>
              <a:t>On the fourth week of October the Festival of the </a:t>
            </a:r>
            <a:r>
              <a:rPr lang="en-US" sz="2400" dirty="0" err="1" smtClean="0"/>
              <a:t>Octupus</a:t>
            </a:r>
            <a:r>
              <a:rPr lang="en-US" sz="2400" dirty="0" smtClean="0"/>
              <a:t>  gets started.</a:t>
            </a:r>
            <a:br>
              <a:rPr lang="en-US" sz="2400" dirty="0" smtClean="0"/>
            </a:br>
            <a:r>
              <a:rPr lang="en-US" sz="2400" dirty="0" smtClean="0"/>
              <a:t>At the festival of the </a:t>
            </a:r>
            <a:r>
              <a:rPr lang="en-US" sz="2400" dirty="0" err="1" smtClean="0"/>
              <a:t>Octupus</a:t>
            </a:r>
            <a:r>
              <a:rPr lang="en-US" sz="2400" dirty="0" smtClean="0"/>
              <a:t>, we can eat the </a:t>
            </a:r>
            <a:r>
              <a:rPr lang="en-US" sz="2400" dirty="0" err="1" smtClean="0"/>
              <a:t>octupus,”frittelle</a:t>
            </a:r>
            <a:r>
              <a:rPr lang="en-US" sz="2400" dirty="0" smtClean="0"/>
              <a:t>” (sweet fried-doughnuts), chestnuts, cakes and peanuts.</a:t>
            </a:r>
            <a:br>
              <a:rPr lang="en-US" sz="2400" dirty="0" smtClean="0"/>
            </a:br>
            <a:r>
              <a:rPr lang="en-US" sz="2400" dirty="0" smtClean="0"/>
              <a:t>The Festival is very old.</a:t>
            </a:r>
            <a:br>
              <a:rPr lang="en-US" sz="2400" dirty="0" smtClean="0"/>
            </a:br>
            <a:r>
              <a:rPr lang="en-US" sz="2400" dirty="0" smtClean="0"/>
              <a:t>It was born in </a:t>
            </a:r>
            <a:r>
              <a:rPr lang="en-US" sz="2400" dirty="0" err="1" smtClean="0"/>
              <a:t>Noventa</a:t>
            </a:r>
            <a:r>
              <a:rPr lang="en-US" sz="2400" dirty="0" smtClean="0"/>
              <a:t> </a:t>
            </a:r>
            <a:r>
              <a:rPr lang="en-US" sz="2400" dirty="0" err="1" smtClean="0"/>
              <a:t>Padovana</a:t>
            </a:r>
            <a:r>
              <a:rPr lang="en-US" sz="2400" dirty="0" smtClean="0"/>
              <a:t>, where we live.</a:t>
            </a:r>
            <a:br>
              <a:rPr lang="en-US" sz="2400" dirty="0" smtClean="0"/>
            </a:br>
            <a:r>
              <a:rPr lang="en-US" sz="2400" dirty="0" smtClean="0"/>
              <a:t>There are lots of foods and clothes-stands.</a:t>
            </a:r>
            <a:br>
              <a:rPr lang="en-US" sz="2400" dirty="0" smtClean="0"/>
            </a:br>
            <a:r>
              <a:rPr lang="en-US" sz="2400" dirty="0" smtClean="0"/>
              <a:t>People have fun.</a:t>
            </a:r>
            <a:br>
              <a:rPr lang="en-US" sz="2400" dirty="0" smtClean="0"/>
            </a:br>
            <a:r>
              <a:rPr lang="en-US" sz="2400" dirty="0" smtClean="0"/>
              <a:t>It’s very nice!</a:t>
            </a:r>
            <a:br>
              <a:rPr lang="en-US" sz="2400" dirty="0" smtClean="0"/>
            </a:br>
            <a:r>
              <a:rPr lang="en-US" sz="2400" dirty="0" smtClean="0"/>
              <a:t>At midnight  there are fireworks too.</a:t>
            </a:r>
            <a:br>
              <a:rPr lang="en-US" sz="2400" dirty="0" smtClean="0"/>
            </a:br>
            <a:r>
              <a:rPr lang="en-US" sz="2400" i="1" dirty="0" smtClean="0"/>
              <a:t>Jessica, Alberto and Leonardo</a:t>
            </a:r>
            <a:br>
              <a:rPr lang="en-US" sz="2400" i="1" dirty="0" smtClean="0"/>
            </a:br>
            <a:endParaRPr lang="it-IT" sz="2400" i="1"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4499992" y="4941168"/>
            <a:ext cx="3888431" cy="1656482"/>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cstate="print"/>
          <a:srcRect/>
          <a:stretch>
            <a:fillRect/>
          </a:stretch>
        </p:blipFill>
        <p:spPr bwMode="auto">
          <a:xfrm>
            <a:off x="323528" y="3501008"/>
            <a:ext cx="1843041" cy="325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74638"/>
            <a:ext cx="7776864" cy="4306490"/>
          </a:xfrm>
        </p:spPr>
        <p:txBody>
          <a:bodyPr>
            <a:noAutofit/>
          </a:bodyPr>
          <a:lstStyle/>
          <a:p>
            <a:r>
              <a:rPr lang="en-US" sz="2400" b="1" dirty="0" smtClean="0">
                <a:solidFill>
                  <a:srgbClr val="CC00CC"/>
                </a:solidFill>
              </a:rPr>
              <a:t>THE CARNIVAL OF VENICE </a:t>
            </a:r>
            <a:r>
              <a:rPr lang="en-US" sz="2400" dirty="0" smtClean="0">
                <a:solidFill>
                  <a:srgbClr val="CC00CC"/>
                </a:solidFill>
              </a:rPr>
              <a:t/>
            </a:r>
            <a:br>
              <a:rPr lang="en-US" sz="2400" dirty="0" smtClean="0">
                <a:solidFill>
                  <a:srgbClr val="CC00CC"/>
                </a:solidFill>
              </a:rPr>
            </a:br>
            <a:r>
              <a:rPr lang="en-US" sz="2400" dirty="0" smtClean="0"/>
              <a:t>It </a:t>
            </a:r>
            <a:r>
              <a:rPr lang="en-US" sz="2400" dirty="0" smtClean="0"/>
              <a:t>was born on the eleventh century.</a:t>
            </a:r>
            <a:br>
              <a:rPr lang="en-US" sz="2400" dirty="0" smtClean="0"/>
            </a:br>
            <a:r>
              <a:rPr lang="en-US" sz="2400" dirty="0" smtClean="0"/>
              <a:t>It </a:t>
            </a:r>
            <a:r>
              <a:rPr lang="en-US" sz="2400" dirty="0" smtClean="0"/>
              <a:t>was on </a:t>
            </a:r>
            <a:r>
              <a:rPr lang="en-US" sz="2400" dirty="0" smtClean="0"/>
              <a:t>the 7</a:t>
            </a:r>
            <a:r>
              <a:rPr lang="en-US" sz="2400" baseline="30000" dirty="0" smtClean="0"/>
              <a:t>th</a:t>
            </a:r>
            <a:r>
              <a:rPr lang="en-US" sz="2400" dirty="0" smtClean="0"/>
              <a:t> of January.</a:t>
            </a:r>
            <a:br>
              <a:rPr lang="en-US" sz="2400" dirty="0" smtClean="0"/>
            </a:br>
            <a:r>
              <a:rPr lang="en-US" sz="2400" dirty="0" smtClean="0"/>
              <a:t>People only thought about partying during the celebration.</a:t>
            </a:r>
            <a:br>
              <a:rPr lang="en-US" sz="2400" dirty="0" smtClean="0"/>
            </a:br>
            <a:r>
              <a:rPr lang="en-US" sz="2400" dirty="0" smtClean="0"/>
              <a:t>They held parades on the streets.</a:t>
            </a:r>
            <a:br>
              <a:rPr lang="en-US" sz="2400" dirty="0" smtClean="0"/>
            </a:br>
            <a:r>
              <a:rPr lang="en-US" sz="2400" dirty="0" smtClean="0"/>
              <a:t>They used colorful masks and clothes.</a:t>
            </a:r>
            <a:br>
              <a:rPr lang="en-US" sz="2400" dirty="0" smtClean="0"/>
            </a:br>
            <a:r>
              <a:rPr lang="en-US" sz="2400" dirty="0" smtClean="0"/>
              <a:t>The celebration takes place every year to this day</a:t>
            </a:r>
            <a:r>
              <a:rPr lang="en-US" sz="2400" dirty="0" smtClean="0"/>
              <a:t>.</a:t>
            </a:r>
            <a:br>
              <a:rPr lang="en-US" sz="2400" dirty="0" smtClean="0"/>
            </a:br>
            <a:r>
              <a:rPr lang="en-US" sz="2400" i="1" dirty="0" smtClean="0"/>
              <a:t> </a:t>
            </a:r>
            <a:r>
              <a:rPr lang="en-US" sz="2400" i="1" dirty="0" err="1" smtClean="0"/>
              <a:t>Alessia</a:t>
            </a:r>
            <a:r>
              <a:rPr lang="en-US" sz="2400" i="1" dirty="0" smtClean="0"/>
              <a:t>, Francesco and Leonardo</a:t>
            </a:r>
            <a:r>
              <a:rPr lang="en-US" sz="2400" dirty="0" smtClean="0"/>
              <a:t/>
            </a:r>
            <a:br>
              <a:rPr lang="en-US" sz="2400" dirty="0" smtClean="0"/>
            </a:br>
            <a:endParaRPr lang="it-IT" sz="2400" dirty="0"/>
          </a:p>
        </p:txBody>
      </p:sp>
      <p:pic>
        <p:nvPicPr>
          <p:cNvPr id="24578" name="Picture 2"/>
          <p:cNvPicPr>
            <a:picLocks noGrp="1" noChangeAspect="1" noChangeArrowheads="1"/>
          </p:cNvPicPr>
          <p:nvPr>
            <p:ph idx="1"/>
          </p:nvPr>
        </p:nvPicPr>
        <p:blipFill>
          <a:blip r:embed="rId2" cstate="print"/>
          <a:srcRect/>
          <a:stretch>
            <a:fillRect/>
          </a:stretch>
        </p:blipFill>
        <p:spPr bwMode="auto">
          <a:xfrm>
            <a:off x="3059832" y="4077072"/>
            <a:ext cx="3480371" cy="23316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91264" cy="6106690"/>
          </a:xfrm>
          <a:solidFill>
            <a:srgbClr val="FFFF66"/>
          </a:solidFill>
        </p:spPr>
        <p:txBody>
          <a:bodyPr>
            <a:normAutofit fontScale="90000"/>
          </a:bodyPr>
          <a:lstStyle/>
          <a:p>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b="1" dirty="0" smtClean="0">
                <a:solidFill>
                  <a:srgbClr val="FF3300"/>
                </a:solidFill>
              </a:rPr>
              <a:t>“BRUSA LA VECIA"</a:t>
            </a:r>
            <a:r>
              <a:rPr lang="en-US" sz="2700" dirty="0" smtClean="0"/>
              <a:t/>
            </a:r>
            <a:br>
              <a:rPr lang="en-US" sz="2700" dirty="0" smtClean="0"/>
            </a:br>
            <a:r>
              <a:rPr lang="en-US" sz="2700" dirty="0" smtClean="0"/>
              <a:t>“</a:t>
            </a:r>
            <a:r>
              <a:rPr lang="en-US" sz="2700" dirty="0" err="1" smtClean="0"/>
              <a:t>Brusa</a:t>
            </a:r>
            <a:r>
              <a:rPr lang="en-US" sz="2700" dirty="0" smtClean="0"/>
              <a:t> la </a:t>
            </a:r>
            <a:r>
              <a:rPr lang="en-US" sz="2700" dirty="0" err="1" smtClean="0"/>
              <a:t>vecia</a:t>
            </a:r>
            <a:r>
              <a:rPr lang="en-US" sz="2700" dirty="0" smtClean="0"/>
              <a:t>” is the Venetian dialect for “the burning of the old woman” ( the </a:t>
            </a:r>
            <a:r>
              <a:rPr lang="en-US" sz="2700" dirty="0" err="1" smtClean="0"/>
              <a:t>Befana</a:t>
            </a:r>
            <a:r>
              <a:rPr lang="en-US" sz="2700" dirty="0" smtClean="0"/>
              <a:t>).</a:t>
            </a:r>
            <a:br>
              <a:rPr lang="en-US" sz="2700" dirty="0" smtClean="0"/>
            </a:br>
            <a:r>
              <a:rPr lang="en-US" sz="2700" dirty="0" smtClean="0"/>
              <a:t>It’s a celebration in Verona, where the party is for the Epiphany.</a:t>
            </a:r>
            <a:br>
              <a:rPr lang="en-US" sz="2700" dirty="0" smtClean="0"/>
            </a:br>
            <a:r>
              <a:rPr lang="en-US" sz="2700" dirty="0" smtClean="0"/>
              <a:t>The party takes place in “Bra Square”, downtown.</a:t>
            </a:r>
            <a:br>
              <a:rPr lang="en-US" sz="2700" dirty="0" smtClean="0"/>
            </a:br>
            <a:r>
              <a:rPr lang="en-US" sz="2700" dirty="0" smtClean="0"/>
              <a:t>The tradition starts after Christmas, on 6</a:t>
            </a:r>
            <a:r>
              <a:rPr lang="en-US" sz="2700" baseline="30000" dirty="0" smtClean="0"/>
              <a:t>th</a:t>
            </a:r>
            <a:r>
              <a:rPr lang="en-US" sz="2700" dirty="0" smtClean="0"/>
              <a:t> January.</a:t>
            </a:r>
            <a:br>
              <a:rPr lang="en-US" sz="2700" dirty="0" smtClean="0"/>
            </a:br>
            <a:r>
              <a:rPr lang="en-US" sz="2700" dirty="0" smtClean="0"/>
              <a:t> It was born in 1616.</a:t>
            </a:r>
            <a:br>
              <a:rPr lang="en-US" sz="2700" dirty="0" smtClean="0"/>
            </a:br>
            <a:r>
              <a:rPr lang="en-US" sz="2700" dirty="0" smtClean="0"/>
              <a:t>The old woman is made of old clothes and hay.</a:t>
            </a:r>
            <a:br>
              <a:rPr lang="en-US" sz="2700" dirty="0" smtClean="0"/>
            </a:br>
            <a:r>
              <a:rPr lang="en-US" sz="2700" dirty="0" smtClean="0"/>
              <a:t>She is then burnt on a bonfire.</a:t>
            </a:r>
            <a:br>
              <a:rPr lang="en-US" sz="2700" dirty="0" smtClean="0"/>
            </a:br>
            <a:r>
              <a:rPr lang="en-US" sz="2700" dirty="0" smtClean="0"/>
              <a:t>Afterwards there’s a feast with meat and fish.</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i="1" dirty="0" smtClean="0"/>
              <a:t>BADR, FEDERICO AND MARCO</a:t>
            </a:r>
            <a:r>
              <a:rPr lang="en-US" dirty="0" smtClean="0"/>
              <a:t/>
            </a:r>
            <a:br>
              <a:rPr lang="en-US" dirty="0" smtClean="0"/>
            </a:br>
            <a:r>
              <a:rPr lang="en-US" dirty="0" smtClean="0"/>
              <a:t/>
            </a:r>
            <a:br>
              <a:rPr lang="en-US" dirty="0" smtClean="0"/>
            </a:br>
            <a:r>
              <a:rPr lang="en-US" dirty="0" smtClean="0"/>
              <a:t/>
            </a:r>
            <a:br>
              <a:rPr lang="en-US" dirty="0" smtClean="0"/>
            </a:br>
            <a:endParaRPr lang="it-IT" dirty="0"/>
          </a:p>
        </p:txBody>
      </p:sp>
      <p:sp>
        <p:nvSpPr>
          <p:cNvPr id="3" name="Segnaposto contenuto 2"/>
          <p:cNvSpPr>
            <a:spLocks noGrp="1"/>
          </p:cNvSpPr>
          <p:nvPr>
            <p:ph idx="1"/>
          </p:nvPr>
        </p:nvSpPr>
        <p:spPr>
          <a:xfrm flipV="1">
            <a:off x="1187624" y="260646"/>
            <a:ext cx="7499176" cy="72009"/>
          </a:xfrm>
        </p:spPr>
        <p:txBody>
          <a:bodyPr>
            <a:normAutofit fontScale="25000" lnSpcReduction="20000"/>
          </a:bodyPr>
          <a:lstStyle/>
          <a:p>
            <a:pPr>
              <a:buNone/>
            </a:pPr>
            <a:endParaRPr lang="it-IT" dirty="0"/>
          </a:p>
        </p:txBody>
      </p:sp>
      <p:pic>
        <p:nvPicPr>
          <p:cNvPr id="1026" name="Picture 2" descr="C:\Users\Elisabetta\Desktop\download.jpg"/>
          <p:cNvPicPr>
            <a:picLocks noChangeAspect="1" noChangeArrowheads="1"/>
          </p:cNvPicPr>
          <p:nvPr/>
        </p:nvPicPr>
        <p:blipFill>
          <a:blip r:embed="rId2" cstate="print"/>
          <a:srcRect/>
          <a:stretch>
            <a:fillRect/>
          </a:stretch>
        </p:blipFill>
        <p:spPr bwMode="auto">
          <a:xfrm>
            <a:off x="467544" y="4296751"/>
            <a:ext cx="8280920" cy="144072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74638"/>
            <a:ext cx="8291264" cy="6034682"/>
          </a:xfrm>
          <a:gradFill flip="none" rotWithShape="1">
            <a:gsLst>
              <a:gs pos="0">
                <a:srgbClr val="FFFF66">
                  <a:shade val="30000"/>
                  <a:satMod val="115000"/>
                </a:srgbClr>
              </a:gs>
              <a:gs pos="50000">
                <a:srgbClr val="FFFF66">
                  <a:shade val="67500"/>
                  <a:satMod val="115000"/>
                </a:srgbClr>
              </a:gs>
              <a:gs pos="100000">
                <a:srgbClr val="FFFF66">
                  <a:shade val="100000"/>
                  <a:satMod val="115000"/>
                </a:srgbClr>
              </a:gs>
            </a:gsLst>
            <a:lin ang="2700000" scaled="1"/>
            <a:tileRect/>
          </a:gradFill>
        </p:spPr>
        <p:txBody>
          <a:bodyPr>
            <a:noAutofit/>
          </a:bodyPr>
          <a:lstStyle/>
          <a:p>
            <a:r>
              <a:rPr lang="en-US" sz="2400" b="1" dirty="0" smtClean="0">
                <a:solidFill>
                  <a:srgbClr val="FF0000"/>
                </a:solidFill>
              </a:rPr>
              <a:t>THE CARNIVAL OF VERONA </a:t>
            </a:r>
            <a:r>
              <a:rPr lang="en-US" sz="2400" dirty="0" smtClean="0"/>
              <a:t/>
            </a:r>
            <a:br>
              <a:rPr lang="en-US" sz="2400" dirty="0" smtClean="0"/>
            </a:br>
            <a:r>
              <a:rPr lang="en-US" sz="2400" dirty="0" smtClean="0"/>
              <a:t/>
            </a:r>
            <a:br>
              <a:rPr lang="en-US" sz="2400" dirty="0" smtClean="0"/>
            </a:br>
            <a:r>
              <a:rPr lang="en-US" sz="2400" dirty="0" smtClean="0"/>
              <a:t>The Carnival of Verona goes from  the 24</a:t>
            </a:r>
            <a:r>
              <a:rPr lang="en-US" sz="2400" baseline="30000" dirty="0" smtClean="0"/>
              <a:t>th</a:t>
            </a:r>
            <a:r>
              <a:rPr lang="en-US" sz="2400" dirty="0" smtClean="0"/>
              <a:t> to 25</a:t>
            </a:r>
            <a:r>
              <a:rPr lang="en-US" sz="2400" baseline="30000" dirty="0" smtClean="0"/>
              <a:t>th </a:t>
            </a:r>
            <a:r>
              <a:rPr lang="en-US" sz="2400" dirty="0" smtClean="0"/>
              <a:t> of February. It’s famous, beautiful and very fun!</a:t>
            </a:r>
            <a:br>
              <a:rPr lang="en-US" sz="2400" dirty="0" smtClean="0"/>
            </a:br>
            <a:r>
              <a:rPr lang="en-US" sz="2400" dirty="0" smtClean="0"/>
              <a:t>There is a special man called “</a:t>
            </a:r>
            <a:r>
              <a:rPr lang="en-US" sz="2400" dirty="0" err="1" smtClean="0"/>
              <a:t>Papà</a:t>
            </a:r>
            <a:r>
              <a:rPr lang="en-US" sz="2400" dirty="0" smtClean="0"/>
              <a:t> del </a:t>
            </a:r>
            <a:r>
              <a:rPr lang="en-US" sz="2400" dirty="0" err="1" smtClean="0"/>
              <a:t>Gnoco</a:t>
            </a:r>
            <a:r>
              <a:rPr lang="en-US" sz="2400" dirty="0" smtClean="0"/>
              <a:t>”, which means “The Dumpling’s Dad ”.</a:t>
            </a:r>
            <a:br>
              <a:rPr lang="en-US" sz="2400" dirty="0" smtClean="0"/>
            </a:br>
            <a:r>
              <a:rPr lang="en-US" sz="2400" dirty="0" smtClean="0"/>
              <a:t>He has got a white beard, a red mantle and a big fork with a dumpling  on it.  Each year the man is different.</a:t>
            </a:r>
            <a:br>
              <a:rPr lang="en-US" sz="2400" dirty="0" smtClean="0"/>
            </a:br>
            <a:r>
              <a:rPr lang="en-US" sz="2400" dirty="0" smtClean="0"/>
              <a:t>The Dumpling’s Dad starts the celebration.</a:t>
            </a:r>
            <a:br>
              <a:rPr lang="en-US" sz="2400" dirty="0" smtClean="0"/>
            </a:br>
            <a:r>
              <a:rPr lang="en-US" sz="2400" dirty="0" err="1" smtClean="0"/>
              <a:t>Afterwords</a:t>
            </a:r>
            <a:r>
              <a:rPr lang="en-US" sz="2400" dirty="0" smtClean="0"/>
              <a:t>  there’s a parade with masks food and drinks</a:t>
            </a:r>
            <a:r>
              <a:rPr lang="en-US" sz="2400" dirty="0" smtClean="0"/>
              <a:t>.</a:t>
            </a:r>
            <a:br>
              <a:rPr lang="en-US" sz="2400" dirty="0" smtClean="0"/>
            </a:br>
            <a:r>
              <a:rPr lang="en-US" sz="2400" i="1" dirty="0" err="1" smtClean="0"/>
              <a:t>Matilde</a:t>
            </a:r>
            <a:r>
              <a:rPr lang="en-US" sz="2400" i="1" dirty="0" smtClean="0"/>
              <a:t>, </a:t>
            </a:r>
            <a:r>
              <a:rPr lang="en-US" sz="2400" i="1" dirty="0" smtClean="0"/>
              <a:t>Erica and Juliana</a:t>
            </a:r>
            <a:br>
              <a:rPr lang="en-US" sz="2400" i="1" dirty="0" smtClean="0"/>
            </a:br>
            <a:endParaRPr lang="it-IT" sz="2400" i="1" dirty="0"/>
          </a:p>
        </p:txBody>
      </p:sp>
      <p:sp>
        <p:nvSpPr>
          <p:cNvPr id="3" name="Segnaposto contenuto 2"/>
          <p:cNvSpPr>
            <a:spLocks noGrp="1"/>
          </p:cNvSpPr>
          <p:nvPr>
            <p:ph idx="1"/>
          </p:nvPr>
        </p:nvSpPr>
        <p:spPr>
          <a:xfrm>
            <a:off x="457200" y="6021288"/>
            <a:ext cx="8003232" cy="104875"/>
          </a:xfrm>
        </p:spPr>
        <p:txBody>
          <a:bodyPr>
            <a:normAutofit fontScale="25000" lnSpcReduction="20000"/>
          </a:bodyPr>
          <a:lstStyle/>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74638"/>
            <a:ext cx="8136904" cy="6394722"/>
          </a:xfrm>
          <a:solidFill>
            <a:srgbClr val="FFFF66"/>
          </a:solidFill>
        </p:spPr>
        <p:txBody>
          <a:bodyPr>
            <a:normAutofit fontScale="90000"/>
          </a:bodyPr>
          <a:lstStyle/>
          <a:p>
            <a:r>
              <a:rPr lang="en-US" sz="2700" dirty="0" smtClean="0"/>
              <a:t/>
            </a:r>
            <a:br>
              <a:rPr lang="en-US" sz="2700" dirty="0" smtClean="0"/>
            </a:br>
            <a:r>
              <a:rPr lang="en-US" sz="2700" dirty="0" smtClean="0"/>
              <a:t/>
            </a:r>
            <a:br>
              <a:rPr lang="en-US" sz="2700" dirty="0" smtClean="0"/>
            </a:br>
            <a:r>
              <a:rPr lang="en-US" sz="2700" b="1" dirty="0" smtClean="0">
                <a:solidFill>
                  <a:schemeClr val="bg2">
                    <a:lumMod val="25000"/>
                  </a:schemeClr>
                </a:solidFill>
              </a:rPr>
              <a:t>THE GOOSE FAIR OF MIRANO (VENICE)</a:t>
            </a:r>
            <a:r>
              <a:rPr lang="en-US" sz="2700" dirty="0" smtClean="0"/>
              <a:t/>
            </a:r>
            <a:br>
              <a:rPr lang="en-US" sz="2700" dirty="0" smtClean="0"/>
            </a:br>
            <a:r>
              <a:rPr lang="en-US" sz="2700" dirty="0" smtClean="0"/>
              <a:t>The Goose Fair is a celebration. It was born in the eighties but there's an a old tradition under it.</a:t>
            </a:r>
            <a:br>
              <a:rPr lang="en-US" sz="2700" dirty="0" smtClean="0"/>
            </a:br>
            <a:r>
              <a:rPr lang="en-US" sz="2700" dirty="0" smtClean="0"/>
              <a:t>It's Saint Martin's day, on 11th November. It's the time when the locals eat goose for lunch,</a:t>
            </a:r>
            <a:br>
              <a:rPr lang="en-US" sz="2700" dirty="0" smtClean="0"/>
            </a:br>
            <a:r>
              <a:rPr lang="en-US" sz="2700" dirty="0" smtClean="0"/>
              <a:t>Saint Martin's goose with chestnuts and drinks. </a:t>
            </a:r>
            <a:br>
              <a:rPr lang="en-US" sz="2700" dirty="0" smtClean="0"/>
            </a:br>
            <a:r>
              <a:rPr lang="en-US" sz="2700" dirty="0" smtClean="0"/>
              <a:t>In the main square of </a:t>
            </a:r>
            <a:r>
              <a:rPr lang="en-US" sz="2700" dirty="0" err="1" smtClean="0"/>
              <a:t>Mirano</a:t>
            </a:r>
            <a:r>
              <a:rPr lang="en-US" sz="2700" dirty="0" smtClean="0"/>
              <a:t>, a small town near Venice, people play a gigantic “SCALES AND LADDERS” game, with real persons and animals. </a:t>
            </a:r>
            <a:br>
              <a:rPr lang="en-US" sz="2700" dirty="0" smtClean="0"/>
            </a:br>
            <a:r>
              <a:rPr lang="en-US" sz="2700" dirty="0" smtClean="0"/>
              <a:t>Who wins the game  takes home the real goose to eat</a:t>
            </a:r>
            <a:r>
              <a:rPr lang="en-US" sz="2700" dirty="0" smtClean="0"/>
              <a:t>.</a:t>
            </a:r>
            <a:br>
              <a:rPr lang="en-US" sz="2700" dirty="0" smtClean="0"/>
            </a:br>
            <a:r>
              <a:rPr lang="en-US" sz="2700" i="1" dirty="0" smtClean="0"/>
              <a:t> </a:t>
            </a:r>
            <a:r>
              <a:rPr lang="en-US" sz="2700" i="1" dirty="0" smtClean="0"/>
              <a:t>Elena, Greta and Jasmine</a:t>
            </a:r>
            <a:r>
              <a:rPr lang="en-US" sz="2700" dirty="0" smtClean="0"/>
              <a:t/>
            </a:r>
            <a:br>
              <a:rPr lang="en-US" sz="27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700" dirty="0" smtClean="0"/>
              <a:t/>
            </a:r>
            <a:br>
              <a:rPr lang="en-US" sz="2700" dirty="0" smtClean="0"/>
            </a:br>
            <a:endParaRPr lang="it-IT" sz="2700" dirty="0"/>
          </a:p>
        </p:txBody>
      </p:sp>
      <p:sp>
        <p:nvSpPr>
          <p:cNvPr id="3" name="Segnaposto contenuto 2"/>
          <p:cNvSpPr>
            <a:spLocks noGrp="1"/>
          </p:cNvSpPr>
          <p:nvPr>
            <p:ph idx="1"/>
          </p:nvPr>
        </p:nvSpPr>
        <p:spPr>
          <a:xfrm>
            <a:off x="971600" y="4365104"/>
            <a:ext cx="7715200" cy="1761059"/>
          </a:xfrm>
        </p:spPr>
        <p:txBody>
          <a:bodyPr>
            <a:normAutofit/>
          </a:bodyPr>
          <a:lstStyle/>
          <a:p>
            <a:pPr>
              <a:buNone/>
            </a:pPr>
            <a:r>
              <a:rPr lang="en-US" sz="2600" dirty="0" smtClean="0"/>
              <a:t/>
            </a:r>
            <a:br>
              <a:rPr lang="en-US" sz="2600" dirty="0" smtClean="0"/>
            </a:br>
            <a:endParaRPr lang="en-US" sz="2600" dirty="0" smtClean="0"/>
          </a:p>
          <a:p>
            <a:endParaRPr lang="it-IT" dirty="0"/>
          </a:p>
        </p:txBody>
      </p:sp>
      <p:pic>
        <p:nvPicPr>
          <p:cNvPr id="25602" name="Picture 2"/>
          <p:cNvPicPr>
            <a:picLocks noChangeAspect="1" noChangeArrowheads="1"/>
          </p:cNvPicPr>
          <p:nvPr/>
        </p:nvPicPr>
        <p:blipFill>
          <a:blip r:embed="rId2" cstate="print"/>
          <a:srcRect/>
          <a:stretch>
            <a:fillRect/>
          </a:stretch>
        </p:blipFill>
        <p:spPr bwMode="auto">
          <a:xfrm>
            <a:off x="3275856" y="4365104"/>
            <a:ext cx="3096344" cy="21824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098578"/>
          </a:xfrm>
        </p:spPr>
        <p:txBody>
          <a:bodyPr/>
          <a:lstStyle/>
          <a:p>
            <a:r>
              <a:rPr lang="it-IT" dirty="0" smtClean="0"/>
              <a:t>THE END</a:t>
            </a:r>
            <a:endParaRPr lang="it-IT" dirty="0"/>
          </a:p>
        </p:txBody>
      </p:sp>
      <p:sp>
        <p:nvSpPr>
          <p:cNvPr id="3" name="Segnaposto contenuto 2"/>
          <p:cNvSpPr>
            <a:spLocks noGrp="1"/>
          </p:cNvSpPr>
          <p:nvPr>
            <p:ph idx="1"/>
          </p:nvPr>
        </p:nvSpPr>
        <p:spPr>
          <a:xfrm>
            <a:off x="457200" y="332656"/>
            <a:ext cx="8229600" cy="5793507"/>
          </a:xfrm>
          <a:solidFill>
            <a:srgbClr val="92D050"/>
          </a:solidFill>
        </p:spPr>
        <p:txBody>
          <a:bodyPr/>
          <a:lstStyle/>
          <a:p>
            <a:endParaRPr lang="it-IT" dirty="0" smtClean="0">
              <a:solidFill>
                <a:srgbClr val="00B050"/>
              </a:solidFill>
            </a:endParaRPr>
          </a:p>
          <a:p>
            <a:endParaRPr lang="it-IT" dirty="0" smtClean="0">
              <a:solidFill>
                <a:srgbClr val="00B050"/>
              </a:solidFill>
            </a:endParaRPr>
          </a:p>
          <a:p>
            <a:endParaRPr lang="it-IT" dirty="0" smtClean="0">
              <a:solidFill>
                <a:srgbClr val="00B050"/>
              </a:solidFill>
            </a:endParaRPr>
          </a:p>
          <a:p>
            <a:pPr algn="ctr">
              <a:buNone/>
            </a:pPr>
            <a:r>
              <a:rPr lang="it-IT" sz="8000" dirty="0" smtClean="0">
                <a:solidFill>
                  <a:srgbClr val="00B050"/>
                </a:solidFill>
              </a:rPr>
              <a:t>THE END</a:t>
            </a:r>
            <a:endParaRPr lang="it-IT" sz="8000"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92696"/>
          </a:xfrm>
          <a:solidFill>
            <a:srgbClr val="FFFF66"/>
          </a:solidFill>
        </p:spPr>
        <p:txBody>
          <a:bodyPr>
            <a:normAutofit fontScale="90000"/>
          </a:bodyPr>
          <a:lstStyle/>
          <a:p>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BATIMARSO</a:t>
            </a:r>
            <a:br>
              <a:rPr lang="it-IT" dirty="0" smtClean="0"/>
            </a:br>
            <a:r>
              <a:rPr lang="en-US" sz="3100" dirty="0" err="1" smtClean="0"/>
              <a:t>Batimarso</a:t>
            </a:r>
            <a:r>
              <a:rPr lang="en-US" sz="3100" dirty="0" smtClean="0"/>
              <a:t> is a Venetian celebration.</a:t>
            </a:r>
            <a:br>
              <a:rPr lang="en-US" sz="3100" dirty="0" smtClean="0"/>
            </a:br>
            <a:r>
              <a:rPr lang="en-US" sz="3100" dirty="0" smtClean="0"/>
              <a:t>It is on the 1</a:t>
            </a:r>
            <a:r>
              <a:rPr lang="en-US" sz="3100" baseline="30000" dirty="0" smtClean="0"/>
              <a:t>st</a:t>
            </a:r>
            <a:r>
              <a:rPr lang="en-US" sz="3100" dirty="0" smtClean="0"/>
              <a:t> of March.</a:t>
            </a:r>
            <a:br>
              <a:rPr lang="en-US" sz="3100" dirty="0" smtClean="0"/>
            </a:br>
            <a:r>
              <a:rPr lang="en-US" sz="3100" dirty="0" smtClean="0"/>
              <a:t>It’s done for the awakening of nature.</a:t>
            </a:r>
            <a:br>
              <a:rPr lang="en-US" sz="3100" dirty="0" smtClean="0"/>
            </a:br>
            <a:r>
              <a:rPr lang="en-US" sz="3100" dirty="0" smtClean="0"/>
              <a:t>People go on a procession down the streets, hitting metal buckets or pots with a stick. </a:t>
            </a:r>
            <a:br>
              <a:rPr lang="en-US" sz="3100" dirty="0" smtClean="0"/>
            </a:br>
            <a:r>
              <a:rPr lang="en-US" sz="3100" i="1" dirty="0" smtClean="0"/>
              <a:t>BY THE GROUP WORK </a:t>
            </a:r>
            <a:br>
              <a:rPr lang="en-US" sz="3100" i="1" dirty="0" smtClean="0"/>
            </a:br>
            <a:r>
              <a:rPr lang="en-US" sz="3100" i="1" dirty="0" smtClean="0"/>
              <a:t>ALBERTO, ANDREA AND SOFIA</a:t>
            </a:r>
            <a:r>
              <a:rPr lang="en-US" sz="3100" dirty="0" smtClean="0"/>
              <a:t/>
            </a:r>
            <a:br>
              <a:rPr lang="en-US" sz="3100" dirty="0" smtClean="0"/>
            </a:br>
            <a:endParaRPr lang="it-IT" sz="3100"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971601" y="3952403"/>
            <a:ext cx="2304255" cy="2173759"/>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3543300" y="4045366"/>
            <a:ext cx="2252836" cy="1687889"/>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6228184" y="4077073"/>
            <a:ext cx="792088" cy="15841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424936" cy="5013176"/>
          </a:xfrm>
          <a:solidFill>
            <a:schemeClr val="tx2">
              <a:lumMod val="20000"/>
              <a:lumOff val="80000"/>
            </a:schemeClr>
          </a:solidFill>
        </p:spPr>
        <p:txBody>
          <a:bodyPr>
            <a:noAutofit/>
          </a:bodyPr>
          <a:lstStyle/>
          <a:p>
            <a:r>
              <a:rPr lang="en-US" sz="2400" b="1" dirty="0" smtClean="0">
                <a:solidFill>
                  <a:srgbClr val="FF0000"/>
                </a:solidFill>
              </a:rPr>
              <a:t> BEFANA  DAY</a:t>
            </a:r>
            <a:r>
              <a:rPr lang="it-IT" sz="2400" dirty="0" smtClean="0"/>
              <a:t/>
            </a:r>
            <a:br>
              <a:rPr lang="it-IT" sz="2400" dirty="0" smtClean="0"/>
            </a:br>
            <a:r>
              <a:rPr lang="en-US" sz="2400" dirty="0" smtClean="0"/>
              <a:t>The 6th January, is </a:t>
            </a:r>
            <a:r>
              <a:rPr lang="en-US" sz="2400" dirty="0" err="1" smtClean="0"/>
              <a:t>Befana</a:t>
            </a:r>
            <a:r>
              <a:rPr lang="en-US" sz="2400" dirty="0" smtClean="0"/>
              <a:t> Day.</a:t>
            </a:r>
            <a:r>
              <a:rPr lang="it-IT" sz="2400" dirty="0" smtClean="0"/>
              <a:t/>
            </a:r>
            <a:br>
              <a:rPr lang="it-IT" sz="2400" dirty="0" smtClean="0"/>
            </a:br>
            <a:r>
              <a:rPr lang="en-US" sz="2400" dirty="0" smtClean="0"/>
              <a:t>For the celebration there’s special food to eat: fake sweet coal cakes and candy, onions and ashes for naughty kids.</a:t>
            </a:r>
            <a:r>
              <a:rPr lang="it-IT" sz="2400" dirty="0" smtClean="0"/>
              <a:t/>
            </a:r>
            <a:br>
              <a:rPr lang="it-IT" sz="2400" dirty="0" smtClean="0"/>
            </a:br>
            <a:r>
              <a:rPr lang="en-US" sz="2400" dirty="0" smtClean="0"/>
              <a:t>These foods are placed in the stockings, in shoes or both.</a:t>
            </a:r>
            <a:r>
              <a:rPr lang="it-IT" sz="2400" dirty="0" smtClean="0"/>
              <a:t/>
            </a:r>
            <a:br>
              <a:rPr lang="it-IT" sz="2400" dirty="0" smtClean="0"/>
            </a:br>
            <a:r>
              <a:rPr lang="en-US" sz="2400" dirty="0" smtClean="0"/>
              <a:t>The stockings are gift packs! </a:t>
            </a:r>
            <a:r>
              <a:rPr lang="it-IT" sz="2400" dirty="0" smtClean="0"/>
              <a:t/>
            </a:r>
            <a:br>
              <a:rPr lang="it-IT" sz="2400" dirty="0" smtClean="0"/>
            </a:br>
            <a:r>
              <a:rPr lang="en-US" sz="2400" dirty="0" smtClean="0"/>
              <a:t>The </a:t>
            </a:r>
            <a:r>
              <a:rPr lang="en-US" sz="2400" dirty="0" err="1" smtClean="0"/>
              <a:t>Befana</a:t>
            </a:r>
            <a:r>
              <a:rPr lang="en-US" sz="2400" dirty="0" smtClean="0"/>
              <a:t> has got no teeth.</a:t>
            </a:r>
            <a:r>
              <a:rPr lang="it-IT" sz="2400" dirty="0" smtClean="0"/>
              <a:t/>
            </a:r>
            <a:br>
              <a:rPr lang="it-IT" sz="2400" dirty="0" smtClean="0"/>
            </a:br>
            <a:r>
              <a:rPr lang="en-US" sz="2400" dirty="0" smtClean="0"/>
              <a:t>She is an old woman and she has got a long nose too. </a:t>
            </a:r>
            <a:r>
              <a:rPr lang="it-IT" sz="2400" dirty="0" smtClean="0"/>
              <a:t/>
            </a:r>
            <a:br>
              <a:rPr lang="it-IT" sz="2400" dirty="0" smtClean="0"/>
            </a:br>
            <a:r>
              <a:rPr lang="en-US" sz="2400" dirty="0" smtClean="0"/>
              <a:t>But  the </a:t>
            </a:r>
            <a:r>
              <a:rPr lang="en-US" sz="2400" dirty="0" err="1" smtClean="0"/>
              <a:t>Befana</a:t>
            </a:r>
            <a:r>
              <a:rPr lang="en-US" sz="2400" dirty="0" smtClean="0"/>
              <a:t> is not a witch!</a:t>
            </a:r>
            <a:r>
              <a:rPr lang="it-IT" sz="2400" dirty="0" smtClean="0"/>
              <a:t/>
            </a:r>
            <a:br>
              <a:rPr lang="it-IT" sz="2400" dirty="0" smtClean="0"/>
            </a:br>
            <a:r>
              <a:rPr lang="en-US" sz="2400" dirty="0" smtClean="0"/>
              <a:t>She wears a long skirt, heavy socks and comfortable shoes.</a:t>
            </a:r>
            <a:r>
              <a:rPr lang="it-IT" sz="2400" dirty="0" smtClean="0"/>
              <a:t/>
            </a:r>
            <a:br>
              <a:rPr lang="it-IT" sz="2400" dirty="0" smtClean="0"/>
            </a:br>
            <a:r>
              <a:rPr lang="en-US" sz="2400" dirty="0" smtClean="0"/>
              <a:t>She has got a whole broom to fly with or just a stick.</a:t>
            </a:r>
            <a:r>
              <a:rPr lang="it-IT" sz="2400" dirty="0" smtClean="0"/>
              <a:t/>
            </a:r>
            <a:br>
              <a:rPr lang="it-IT" sz="2400" dirty="0" smtClean="0"/>
            </a:br>
            <a:r>
              <a:rPr lang="en-US" sz="2400" dirty="0" smtClean="0"/>
              <a:t>She isn't a bad woman though! </a:t>
            </a:r>
            <a:br>
              <a:rPr lang="en-US" sz="2400" dirty="0" smtClean="0"/>
            </a:br>
            <a:r>
              <a:rPr lang="en-US" sz="2400" i="1" dirty="0" smtClean="0"/>
              <a:t>Mustafa and </a:t>
            </a:r>
            <a:r>
              <a:rPr lang="en-US" sz="2400" i="1" dirty="0" err="1" smtClean="0"/>
              <a:t>Ramisa</a:t>
            </a:r>
            <a:r>
              <a:rPr lang="en-US" sz="2000" dirty="0" smtClean="0"/>
              <a:t/>
            </a:r>
            <a:br>
              <a:rPr lang="en-US" sz="2000" dirty="0" smtClean="0"/>
            </a:br>
            <a:endParaRPr lang="it-IT" sz="2000" dirty="0"/>
          </a:p>
        </p:txBody>
      </p:sp>
      <p:sp>
        <p:nvSpPr>
          <p:cNvPr id="3" name="Segnaposto contenuto 2"/>
          <p:cNvSpPr>
            <a:spLocks noGrp="1"/>
          </p:cNvSpPr>
          <p:nvPr>
            <p:ph idx="1"/>
          </p:nvPr>
        </p:nvSpPr>
        <p:spPr>
          <a:xfrm>
            <a:off x="2843808" y="4653136"/>
            <a:ext cx="5842992" cy="1473027"/>
          </a:xfrm>
        </p:spPr>
        <p:txBody>
          <a:bodyPr/>
          <a:lstStyle/>
          <a:p>
            <a:pPr>
              <a:buNone/>
            </a:pPr>
            <a:endParaRPr lang="it-IT" dirty="0" smtClean="0"/>
          </a:p>
          <a:p>
            <a:pPr>
              <a:buNone/>
            </a:pPr>
            <a:endParaRPr lang="it-IT" dirty="0"/>
          </a:p>
        </p:txBody>
      </p:sp>
      <p:pic>
        <p:nvPicPr>
          <p:cNvPr id="2050" name="Picture 2" descr="Risultati immagini per immagini della befana"/>
          <p:cNvPicPr>
            <a:picLocks noChangeAspect="1" noChangeArrowheads="1"/>
          </p:cNvPicPr>
          <p:nvPr/>
        </p:nvPicPr>
        <p:blipFill>
          <a:blip r:embed="rId2" cstate="print"/>
          <a:srcRect/>
          <a:stretch>
            <a:fillRect/>
          </a:stretch>
        </p:blipFill>
        <p:spPr bwMode="auto">
          <a:xfrm>
            <a:off x="5004048" y="5099933"/>
            <a:ext cx="1440160" cy="13534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315416"/>
            <a:ext cx="9144000" cy="5328591"/>
          </a:xfrm>
          <a:solidFill>
            <a:srgbClr val="FFFF66"/>
          </a:solidFill>
        </p:spPr>
        <p:txBody>
          <a:bodyPr>
            <a:normAutofit fontScale="90000"/>
          </a:bodyPr>
          <a:lstStyle/>
          <a:p>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3100" b="1" dirty="0" smtClean="0">
                <a:solidFill>
                  <a:srgbClr val="FF0000"/>
                </a:solidFill>
              </a:rPr>
              <a:t>May 1st</a:t>
            </a:r>
            <a:r>
              <a:rPr lang="en-US" sz="2200" dirty="0" smtClean="0"/>
              <a:t/>
            </a:r>
            <a:br>
              <a:rPr lang="en-US" sz="2200" dirty="0" smtClean="0"/>
            </a:br>
            <a:r>
              <a:rPr lang="en-US" sz="2200" dirty="0" smtClean="0"/>
              <a:t/>
            </a:r>
            <a:br>
              <a:rPr lang="en-US" sz="2200" dirty="0" smtClean="0"/>
            </a:br>
            <a:r>
              <a:rPr lang="en-US" sz="2200" dirty="0" smtClean="0"/>
              <a:t>In the middle of the 19th century the workers had no rights: they even worked 16 hours a day, in awful conditions and they often died on the work place.</a:t>
            </a:r>
            <a:br>
              <a:rPr lang="en-US" sz="2200" dirty="0" smtClean="0"/>
            </a:br>
            <a:r>
              <a:rPr lang="en-US" sz="2200" dirty="0" smtClean="0"/>
              <a:t>On 1st May 1886 it was called a general strike in the whole United States in order to cut down the working day to 8 hours.</a:t>
            </a:r>
            <a:br>
              <a:rPr lang="en-US" sz="2200" dirty="0" smtClean="0"/>
            </a:br>
            <a:r>
              <a:rPr lang="en-US" sz="2200" dirty="0" smtClean="0"/>
              <a:t>The protest culminated with a real battle, the Hay Market massacre, in which 11 people died.</a:t>
            </a:r>
            <a:br>
              <a:rPr lang="en-US" sz="2200" dirty="0" smtClean="0"/>
            </a:br>
            <a:r>
              <a:rPr lang="en-US" sz="2200" dirty="0" smtClean="0"/>
              <a:t>In 1889 in Paris, during the Congress of the II </a:t>
            </a:r>
            <a:r>
              <a:rPr lang="en-US" sz="2200" i="1" dirty="0" err="1" smtClean="0"/>
              <a:t>Internationale</a:t>
            </a:r>
            <a:r>
              <a:rPr lang="en-US" sz="2200" dirty="0" smtClean="0"/>
              <a:t>, it was launched the idea that on 1st May there could be a </a:t>
            </a:r>
            <a:r>
              <a:rPr lang="en-US" sz="2200" dirty="0" err="1" smtClean="0"/>
              <a:t>demostration</a:t>
            </a:r>
            <a:r>
              <a:rPr lang="en-US" sz="2200" dirty="0" smtClean="0"/>
              <a:t> and this could become a national festivity in many countries like Cuba, Russia, China, Mexico, </a:t>
            </a:r>
            <a:r>
              <a:rPr lang="en-US" sz="2200" dirty="0" err="1" smtClean="0"/>
              <a:t>Brasil</a:t>
            </a:r>
            <a:r>
              <a:rPr lang="en-US" sz="2200" dirty="0" smtClean="0"/>
              <a:t>, Turkey and UE Countries, but not in the USA.</a:t>
            </a:r>
            <a:br>
              <a:rPr lang="en-US" sz="2200" dirty="0" smtClean="0"/>
            </a:br>
            <a:r>
              <a:rPr lang="en-US" sz="2200" dirty="0" smtClean="0"/>
              <a:t>In Italy it was repealed by Fascism and officially it became a national festivity in 1947.</a:t>
            </a:r>
            <a:br>
              <a:rPr lang="en-US" sz="2200" dirty="0" smtClean="0"/>
            </a:br>
            <a:r>
              <a:rPr lang="it-IT" sz="2000" b="1" i="1" dirty="0" err="1" smtClean="0"/>
              <a:t>Zhou</a:t>
            </a:r>
            <a:r>
              <a:rPr lang="it-IT" sz="2000" b="1" i="1" dirty="0" smtClean="0"/>
              <a:t> </a:t>
            </a:r>
            <a:r>
              <a:rPr lang="it-IT" sz="2000" b="1" i="1" dirty="0" err="1" smtClean="0"/>
              <a:t>YuJie</a:t>
            </a:r>
            <a:r>
              <a:rPr lang="it-IT" sz="2000" b="1" i="1" dirty="0" smtClean="0"/>
              <a:t> and Alessandro </a:t>
            </a:r>
            <a:r>
              <a:rPr lang="it-IT" sz="2000" b="1" i="1" dirty="0" err="1" smtClean="0"/>
              <a:t>Turchetto</a:t>
            </a:r>
            <a:r>
              <a:rPr lang="it-IT" sz="2000" i="1" dirty="0" smtClean="0"/>
              <a:t/>
            </a:r>
            <a:br>
              <a:rPr lang="it-IT" sz="2000" i="1" dirty="0" smtClean="0"/>
            </a:br>
            <a:r>
              <a:rPr lang="en-US" sz="2200" dirty="0" smtClean="0"/>
              <a:t/>
            </a:r>
            <a:br>
              <a:rPr lang="en-US" sz="2200" dirty="0" smtClean="0"/>
            </a:br>
            <a:r>
              <a:rPr lang="en-US" sz="2200" dirty="0" smtClean="0"/>
              <a:t/>
            </a:r>
            <a:br>
              <a:rPr lang="en-US" sz="2200" dirty="0" smtClean="0"/>
            </a:br>
            <a:r>
              <a:rPr lang="en-US" dirty="0" smtClean="0"/>
              <a:t/>
            </a:r>
            <a:br>
              <a:rPr lang="en-US" dirty="0" smtClean="0"/>
            </a:br>
            <a:r>
              <a:rPr lang="en-US" dirty="0" smtClean="0"/>
              <a:t/>
            </a:r>
            <a:br>
              <a:rPr lang="en-US" dirty="0" smtClean="0"/>
            </a:br>
            <a:r>
              <a:rPr lang="en-US" dirty="0" smtClean="0"/>
              <a:t/>
            </a:r>
            <a:br>
              <a:rPr lang="en-US" dirty="0" smtClean="0"/>
            </a:br>
            <a:endParaRPr lang="it-IT" dirty="0"/>
          </a:p>
        </p:txBody>
      </p:sp>
      <p:sp>
        <p:nvSpPr>
          <p:cNvPr id="3" name="Sottotitolo 2"/>
          <p:cNvSpPr>
            <a:spLocks noGrp="1"/>
          </p:cNvSpPr>
          <p:nvPr>
            <p:ph type="subTitle" idx="1"/>
          </p:nvPr>
        </p:nvSpPr>
        <p:spPr>
          <a:xfrm>
            <a:off x="0" y="5013176"/>
            <a:ext cx="9144000" cy="1844824"/>
          </a:xfrm>
          <a:solidFill>
            <a:srgbClr val="FFFF66"/>
          </a:solidFill>
        </p:spPr>
        <p:txBody>
          <a:bodyPr/>
          <a:lstStyle/>
          <a:p>
            <a:endParaRPr lang="it-IT" dirty="0"/>
          </a:p>
        </p:txBody>
      </p:sp>
      <p:pic>
        <p:nvPicPr>
          <p:cNvPr id="16386" name="Picture 2"/>
          <p:cNvPicPr>
            <a:picLocks noChangeAspect="1" noChangeArrowheads="1"/>
          </p:cNvPicPr>
          <p:nvPr/>
        </p:nvPicPr>
        <p:blipFill>
          <a:blip r:embed="rId2" cstate="print"/>
          <a:srcRect/>
          <a:stretch>
            <a:fillRect/>
          </a:stretch>
        </p:blipFill>
        <p:spPr bwMode="auto">
          <a:xfrm>
            <a:off x="3338513" y="5035884"/>
            <a:ext cx="2169591" cy="16334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GB" sz="2700" b="1" dirty="0" smtClean="0">
                <a:solidFill>
                  <a:srgbClr val="FF0000"/>
                </a:solidFill>
              </a:rPr>
              <a:t>VENICE CARNIVAL</a:t>
            </a:r>
            <a:r>
              <a:rPr lang="en-GB" sz="2000" b="1" dirty="0" smtClean="0"/>
              <a:t/>
            </a:r>
            <a:br>
              <a:rPr lang="en-GB" sz="2000" b="1" dirty="0" smtClean="0"/>
            </a:br>
            <a:r>
              <a:rPr lang="en-US" sz="2400" dirty="0" smtClean="0"/>
              <a:t/>
            </a:r>
            <a:br>
              <a:rPr lang="en-US" sz="2400" dirty="0" smtClean="0"/>
            </a:br>
            <a:r>
              <a:rPr lang="en-US" sz="2400" dirty="0" smtClean="0"/>
              <a:t>The first Carnival was in Venice, a famous city in the Venetian region, in the North-East of Italy.</a:t>
            </a:r>
            <a:br>
              <a:rPr lang="en-US" sz="2400" dirty="0" smtClean="0"/>
            </a:br>
            <a:r>
              <a:rPr lang="en-US" sz="2400" dirty="0" smtClean="0"/>
              <a:t>It was invented in 1094 under the doge Vitale </a:t>
            </a:r>
            <a:r>
              <a:rPr lang="en-US" sz="2400" dirty="0" err="1" smtClean="0"/>
              <a:t>Falier</a:t>
            </a:r>
            <a:r>
              <a:rPr lang="en-US" sz="2400" dirty="0" smtClean="0"/>
              <a:t>. </a:t>
            </a:r>
            <a:br>
              <a:rPr lang="en-US" sz="2400" dirty="0" smtClean="0"/>
            </a:br>
            <a:r>
              <a:rPr lang="en-US" sz="2400" dirty="0" smtClean="0"/>
              <a:t>The Carnival is a fun festival and it is beautiful. </a:t>
            </a:r>
            <a:br>
              <a:rPr lang="en-US" sz="2400" dirty="0" smtClean="0"/>
            </a:br>
            <a:r>
              <a:rPr lang="en-US" sz="2400" dirty="0" smtClean="0"/>
              <a:t>It begins on </a:t>
            </a:r>
            <a:r>
              <a:rPr lang="en-US" sz="2400" dirty="0" smtClean="0"/>
              <a:t>7</a:t>
            </a:r>
            <a:r>
              <a:rPr lang="en-US" sz="2400" baseline="30000" dirty="0" smtClean="0"/>
              <a:t>th</a:t>
            </a:r>
            <a:r>
              <a:rPr lang="en-US" sz="2400" dirty="0" smtClean="0"/>
              <a:t> January </a:t>
            </a:r>
            <a:r>
              <a:rPr lang="en-US" sz="2400" dirty="0" smtClean="0"/>
              <a:t>and it finishes in February.</a:t>
            </a:r>
            <a:br>
              <a:rPr lang="en-US" sz="2400" dirty="0" smtClean="0"/>
            </a:br>
            <a:r>
              <a:rPr lang="en-US" sz="2400" dirty="0" smtClean="0"/>
              <a:t>There are special foods like “</a:t>
            </a:r>
            <a:r>
              <a:rPr lang="en-US" sz="2400" dirty="0" err="1" smtClean="0"/>
              <a:t>fritole</a:t>
            </a:r>
            <a:r>
              <a:rPr lang="en-US" sz="2400" dirty="0" smtClean="0"/>
              <a:t>” and “</a:t>
            </a:r>
            <a:r>
              <a:rPr lang="en-US" sz="2400" dirty="0" err="1" smtClean="0"/>
              <a:t>castagnole</a:t>
            </a:r>
            <a:r>
              <a:rPr lang="en-US" sz="2400" dirty="0" smtClean="0"/>
              <a:t>” (sweet fried dumplings) and other cakes.</a:t>
            </a:r>
            <a:br>
              <a:rPr lang="en-US" sz="2400" dirty="0" smtClean="0"/>
            </a:br>
            <a:r>
              <a:rPr lang="en-US" sz="2400" dirty="0" smtClean="0"/>
              <a:t>We wear costumes and masks.</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it-IT" sz="2400" dirty="0"/>
          </a:p>
        </p:txBody>
      </p:sp>
      <p:sp>
        <p:nvSpPr>
          <p:cNvPr id="4" name="Rettangolo 3"/>
          <p:cNvSpPr/>
          <p:nvPr/>
        </p:nvSpPr>
        <p:spPr>
          <a:xfrm>
            <a:off x="3532580" y="3244334"/>
            <a:ext cx="2751074" cy="400110"/>
          </a:xfrm>
          <a:prstGeom prst="rect">
            <a:avLst/>
          </a:prstGeom>
        </p:spPr>
        <p:txBody>
          <a:bodyPr wrap="none">
            <a:spAutoFit/>
          </a:bodyPr>
          <a:lstStyle/>
          <a:p>
            <a:r>
              <a:rPr lang="en-GB" sz="2000" b="1" i="1" dirty="0" smtClean="0"/>
              <a:t>Emma, </a:t>
            </a:r>
            <a:r>
              <a:rPr lang="en-GB" sz="2000" b="1" i="1" dirty="0" err="1" smtClean="0"/>
              <a:t>Jesser</a:t>
            </a:r>
            <a:r>
              <a:rPr lang="en-GB" sz="2000" b="1" i="1" dirty="0" smtClean="0"/>
              <a:t> and Giulia</a:t>
            </a:r>
            <a:endParaRPr lang="en-GB" sz="2000" b="1" i="1"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1530985" y="3716338"/>
            <a:ext cx="5783580" cy="24098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064896" cy="404664"/>
          </a:xfrm>
          <a:solidFill>
            <a:schemeClr val="accent2">
              <a:lumMod val="40000"/>
              <a:lumOff val="60000"/>
            </a:schemeClr>
          </a:solidFill>
        </p:spPr>
        <p:txBody>
          <a:bodyPr>
            <a:normAutofit fontScale="90000"/>
          </a:bodyPr>
          <a:lstStyle/>
          <a:p>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3100" b="1" dirty="0" smtClean="0">
                <a:solidFill>
                  <a:schemeClr val="accent6">
                    <a:lumMod val="50000"/>
                  </a:schemeClr>
                </a:solidFill>
              </a:rPr>
              <a:t>The Octopus Fair</a:t>
            </a:r>
            <a:r>
              <a:rPr lang="en-US" sz="2700" dirty="0" smtClean="0"/>
              <a:t/>
            </a:r>
            <a:br>
              <a:rPr lang="en-US" sz="2700" dirty="0" smtClean="0"/>
            </a:br>
            <a:r>
              <a:rPr lang="en-US" sz="2700" dirty="0" smtClean="0"/>
              <a:t>The Octopus Fair is a country fair.</a:t>
            </a:r>
            <a:br>
              <a:rPr lang="en-US" sz="2700" dirty="0" smtClean="0"/>
            </a:br>
            <a:r>
              <a:rPr lang="en-US" sz="2700" dirty="0" smtClean="0"/>
              <a:t>It is celebrated here in </a:t>
            </a:r>
            <a:r>
              <a:rPr lang="en-US" sz="2700" dirty="0" err="1" smtClean="0"/>
              <a:t>Noventa</a:t>
            </a:r>
            <a:r>
              <a:rPr lang="en-US" sz="2700" dirty="0" smtClean="0"/>
              <a:t> </a:t>
            </a:r>
            <a:r>
              <a:rPr lang="en-US" sz="2700" dirty="0" err="1" smtClean="0"/>
              <a:t>Padovana</a:t>
            </a:r>
            <a:r>
              <a:rPr lang="en-US" sz="2700" dirty="0" smtClean="0"/>
              <a:t>.</a:t>
            </a:r>
            <a:br>
              <a:rPr lang="en-US" sz="2700" dirty="0" smtClean="0"/>
            </a:br>
            <a:r>
              <a:rPr lang="en-US" sz="2700" dirty="0" smtClean="0"/>
              <a:t>It’s from 21</a:t>
            </a:r>
            <a:r>
              <a:rPr lang="en-US" sz="2700" baseline="30000" dirty="0" smtClean="0"/>
              <a:t>st</a:t>
            </a:r>
            <a:r>
              <a:rPr lang="en-US" sz="2700" dirty="0" smtClean="0"/>
              <a:t>  to 25</a:t>
            </a:r>
            <a:r>
              <a:rPr lang="en-US" sz="2700" baseline="30000" dirty="0" smtClean="0"/>
              <a:t>th</a:t>
            </a:r>
            <a:r>
              <a:rPr lang="en-US" sz="2700" dirty="0" smtClean="0"/>
              <a:t> October.</a:t>
            </a:r>
            <a:br>
              <a:rPr lang="en-US" sz="2700" dirty="0" smtClean="0"/>
            </a:br>
            <a:r>
              <a:rPr lang="en-US" sz="2700" dirty="0" smtClean="0"/>
              <a:t>We eat fish and drink wine. </a:t>
            </a:r>
            <a:br>
              <a:rPr lang="en-US" sz="2700" dirty="0" smtClean="0"/>
            </a:br>
            <a:r>
              <a:rPr lang="en-US" sz="2700" dirty="0" smtClean="0"/>
              <a:t>There are carnival rides and clothes/food stalls.</a:t>
            </a:r>
            <a:br>
              <a:rPr lang="en-US" sz="2700" dirty="0" smtClean="0"/>
            </a:br>
            <a:r>
              <a:rPr lang="en-US" sz="2700" dirty="0" smtClean="0"/>
              <a:t>The end of it it’s on Tuesday, when there are fireworks at midnight.</a:t>
            </a:r>
            <a:br>
              <a:rPr lang="en-US" sz="2700" dirty="0" smtClean="0"/>
            </a:br>
            <a:r>
              <a:rPr lang="en-US" sz="2700" i="1" dirty="0" smtClean="0"/>
              <a:t> </a:t>
            </a:r>
            <a:r>
              <a:rPr lang="en-US" sz="2700" i="1" dirty="0" err="1" smtClean="0"/>
              <a:t>Sergiu</a:t>
            </a:r>
            <a:r>
              <a:rPr lang="en-US" sz="2700" i="1" dirty="0" smtClean="0"/>
              <a:t>, </a:t>
            </a:r>
            <a:r>
              <a:rPr lang="en-US" sz="2700" i="1" dirty="0" err="1" smtClean="0"/>
              <a:t>Giacomo</a:t>
            </a:r>
            <a:r>
              <a:rPr lang="en-US" sz="2700" i="1" dirty="0" smtClean="0"/>
              <a:t> and </a:t>
            </a:r>
            <a:r>
              <a:rPr lang="en-US" sz="2700" i="1" dirty="0" err="1" smtClean="0"/>
              <a:t>Samuele</a:t>
            </a:r>
            <a:r>
              <a:rPr lang="en-US" sz="2700" dirty="0" smtClean="0"/>
              <a:t/>
            </a:r>
            <a:br>
              <a:rPr lang="en-US" sz="2700" dirty="0" smtClean="0"/>
            </a:br>
            <a:r>
              <a:rPr lang="en-US" sz="2700" dirty="0" smtClean="0"/>
              <a:t/>
            </a:r>
            <a:br>
              <a:rPr lang="en-US" sz="2700" dirty="0" smtClean="0"/>
            </a:br>
            <a:r>
              <a:rPr lang="en-US" dirty="0" smtClean="0"/>
              <a:t/>
            </a:r>
            <a:br>
              <a:rPr lang="en-US" dirty="0" smtClean="0"/>
            </a:br>
            <a:endParaRPr lang="it-IT"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1571604" y="4500570"/>
            <a:ext cx="3517107" cy="1728192"/>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5572132" y="3357562"/>
            <a:ext cx="2592288" cy="1398528"/>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cstate="print"/>
          <a:srcRect/>
          <a:stretch>
            <a:fillRect/>
          </a:stretch>
        </p:blipFill>
        <p:spPr bwMode="auto">
          <a:xfrm>
            <a:off x="6000760" y="5072074"/>
            <a:ext cx="2088232" cy="1384588"/>
          </a:xfrm>
          <a:prstGeom prst="rect">
            <a:avLst/>
          </a:prstGeom>
          <a:noFill/>
          <a:ln w="9525">
            <a:noFill/>
            <a:miter lim="800000"/>
            <a:headEnd/>
            <a:tailEnd/>
          </a:ln>
          <a:effectLst/>
        </p:spPr>
      </p:pic>
      <p:pic>
        <p:nvPicPr>
          <p:cNvPr id="18437" name="Picture 5"/>
          <p:cNvPicPr>
            <a:picLocks noChangeAspect="1" noChangeArrowheads="1"/>
          </p:cNvPicPr>
          <p:nvPr/>
        </p:nvPicPr>
        <p:blipFill>
          <a:blip r:embed="rId5" cstate="print"/>
          <a:srcRect/>
          <a:stretch>
            <a:fillRect/>
          </a:stretch>
        </p:blipFill>
        <p:spPr bwMode="auto">
          <a:xfrm>
            <a:off x="3428992" y="3429000"/>
            <a:ext cx="927545" cy="9275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75240" cy="4378498"/>
          </a:xfrm>
        </p:spPr>
        <p:txBody>
          <a:bodyPr>
            <a:noAutofit/>
          </a:bodyPr>
          <a:lstStyle/>
          <a:p>
            <a:pPr algn="l"/>
            <a:r>
              <a:rPr lang="en-US" sz="2400" dirty="0" smtClean="0"/>
              <a:t/>
            </a:r>
            <a:br>
              <a:rPr lang="en-US" sz="2400" dirty="0" smtClean="0"/>
            </a:br>
            <a:r>
              <a:rPr lang="en-US" sz="2400" dirty="0" smtClean="0"/>
              <a:t>                                          </a:t>
            </a:r>
            <a:br>
              <a:rPr lang="en-US" sz="2400" dirty="0" smtClean="0"/>
            </a:br>
            <a:r>
              <a:rPr lang="en-US" sz="2800" b="1" dirty="0" smtClean="0"/>
              <a:t>                                  </a:t>
            </a:r>
            <a:r>
              <a:rPr lang="en-US" sz="2800" b="1" dirty="0" smtClean="0"/>
              <a:t> </a:t>
            </a:r>
            <a:r>
              <a:rPr lang="en-US" sz="2800" b="1" dirty="0" smtClean="0">
                <a:solidFill>
                  <a:schemeClr val="accent6">
                    <a:lumMod val="50000"/>
                  </a:schemeClr>
                </a:solidFill>
              </a:rPr>
              <a:t>EASTER IN ITALY</a:t>
            </a:r>
            <a:r>
              <a:rPr lang="en-US" sz="2400" b="1" dirty="0" smtClean="0">
                <a:solidFill>
                  <a:schemeClr val="accent6">
                    <a:lumMod val="50000"/>
                  </a:schemeClr>
                </a:solidFill>
              </a:rPr>
              <a:t/>
            </a:r>
            <a:br>
              <a:rPr lang="en-US" sz="2400" b="1" dirty="0" smtClean="0">
                <a:solidFill>
                  <a:schemeClr val="accent6">
                    <a:lumMod val="50000"/>
                  </a:schemeClr>
                </a:solidFill>
              </a:rPr>
            </a:br>
            <a:r>
              <a:rPr lang="en-US" sz="2400" dirty="0" smtClean="0"/>
              <a:t/>
            </a:r>
            <a:br>
              <a:rPr lang="en-US" sz="2400" dirty="0" smtClean="0"/>
            </a:br>
            <a:r>
              <a:rPr lang="en-US" sz="2400" dirty="0" smtClean="0"/>
              <a:t>In 325 A.D. Christians celebrated the Resurrection of the Lord Jesus Christ , according to the Gospels.</a:t>
            </a:r>
            <a:br>
              <a:rPr lang="en-US" sz="2400" dirty="0" smtClean="0"/>
            </a:br>
            <a:r>
              <a:rPr lang="en-US" sz="2400" dirty="0" smtClean="0"/>
              <a:t>The name of the celebration was first “Pass-over”(BIBLE ) and now Easter .</a:t>
            </a:r>
            <a:br>
              <a:rPr lang="en-US" sz="2400" dirty="0" smtClean="0"/>
            </a:br>
            <a:r>
              <a:rPr lang="en-US" sz="2400" dirty="0" smtClean="0"/>
              <a:t>For Easter, Italian children receive presents, usually a chocolate egg.</a:t>
            </a:r>
            <a:br>
              <a:rPr lang="en-US" sz="2400" dirty="0" smtClean="0"/>
            </a:br>
            <a:r>
              <a:rPr lang="en-US" sz="2400" dirty="0" smtClean="0"/>
              <a:t>Easter is an important celebration for Christians all over the world.</a:t>
            </a:r>
            <a:br>
              <a:rPr lang="en-US" sz="2400" dirty="0" smtClean="0"/>
            </a:br>
            <a:r>
              <a:rPr lang="en-US" sz="2400" dirty="0" smtClean="0"/>
              <a:t>Lent is a period of forty days before Easter, when Christians don’t eat meat or fish on Fridays .</a:t>
            </a:r>
            <a:br>
              <a:rPr lang="en-US" sz="2400" dirty="0" smtClean="0"/>
            </a:br>
            <a:r>
              <a:rPr lang="en-US" sz="2400" i="1" dirty="0" smtClean="0"/>
              <a:t> Maria and </a:t>
            </a:r>
            <a:r>
              <a:rPr lang="en-US" sz="2400" i="1" dirty="0" err="1" smtClean="0"/>
              <a:t>Mattia</a:t>
            </a:r>
            <a:r>
              <a:rPr lang="en-US" sz="2400" dirty="0" smtClean="0"/>
              <a:t/>
            </a:r>
            <a:br>
              <a:rPr lang="en-US" sz="2400" dirty="0" smtClean="0"/>
            </a:br>
            <a:r>
              <a:rPr lang="en-US" sz="2400" dirty="0" smtClean="0"/>
              <a:t/>
            </a:r>
            <a:br>
              <a:rPr lang="en-US" sz="2400" dirty="0" smtClean="0"/>
            </a:br>
            <a:endParaRPr lang="it-IT" sz="2400"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4283968" y="4445975"/>
            <a:ext cx="2520280" cy="1680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274638"/>
            <a:ext cx="7787208" cy="4450506"/>
          </a:xfrm>
        </p:spPr>
        <p:txBody>
          <a:bodyPr>
            <a:normAutofit fontScale="90000"/>
          </a:bodyPr>
          <a:lstStyle/>
          <a:p>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3100" dirty="0" smtClean="0">
                <a:solidFill>
                  <a:srgbClr val="C00000"/>
                </a:solidFill>
              </a:rPr>
              <a:t>REDENTORE’S DAY</a:t>
            </a:r>
            <a:r>
              <a:rPr lang="en-US" dirty="0" smtClean="0"/>
              <a:t/>
            </a:r>
            <a:br>
              <a:rPr lang="en-US" dirty="0" smtClean="0"/>
            </a:br>
            <a:r>
              <a:rPr lang="en-US" sz="2700" dirty="0" err="1" smtClean="0"/>
              <a:t>Redentore’s</a:t>
            </a:r>
            <a:r>
              <a:rPr lang="en-US" sz="2700" dirty="0" smtClean="0"/>
              <a:t> Day is a traditional festival in Venice .</a:t>
            </a:r>
            <a:br>
              <a:rPr lang="en-US" sz="2700" dirty="0" smtClean="0"/>
            </a:br>
            <a:r>
              <a:rPr lang="en-US" sz="2700" dirty="0" smtClean="0"/>
              <a:t>The celebration is on the Saturday before the 3rd Sunday of July.</a:t>
            </a:r>
            <a:br>
              <a:rPr lang="en-US" sz="2700" dirty="0" smtClean="0"/>
            </a:br>
            <a:r>
              <a:rPr lang="en-US" sz="2700" dirty="0" smtClean="0"/>
              <a:t>There are fireworks for everyone to see. </a:t>
            </a:r>
            <a:br>
              <a:rPr lang="en-US" sz="2700" dirty="0" smtClean="0"/>
            </a:br>
            <a:r>
              <a:rPr lang="en-US" sz="2700" dirty="0" smtClean="0"/>
              <a:t>It was born in 4th September 1576.</a:t>
            </a:r>
            <a:br>
              <a:rPr lang="en-US" sz="2700" dirty="0" smtClean="0"/>
            </a:br>
            <a:r>
              <a:rPr lang="en-US" sz="2700" dirty="0" smtClean="0"/>
              <a:t>There was a terrible plague in Venice.</a:t>
            </a:r>
            <a:br>
              <a:rPr lang="en-US" sz="2700" dirty="0" smtClean="0"/>
            </a:br>
            <a:r>
              <a:rPr lang="en-US" sz="2700" dirty="0" smtClean="0"/>
              <a:t>The Venetians started to pray the Holy Mary for help.</a:t>
            </a:r>
            <a:br>
              <a:rPr lang="en-US" sz="2700" dirty="0" smtClean="0"/>
            </a:br>
            <a:r>
              <a:rPr lang="en-US" sz="2700" dirty="0" smtClean="0"/>
              <a:t>They built a boat –bridge, connecting the Church of the Holy Spirit with the Church of Christ, the Redeemer (</a:t>
            </a:r>
            <a:r>
              <a:rPr lang="en-US" sz="2700" dirty="0" err="1" smtClean="0"/>
              <a:t>Redentore</a:t>
            </a:r>
            <a:r>
              <a:rPr lang="en-US" sz="2700" dirty="0" smtClean="0"/>
              <a:t>).</a:t>
            </a:r>
            <a:br>
              <a:rPr lang="en-US" sz="2700" dirty="0" smtClean="0"/>
            </a:br>
            <a:r>
              <a:rPr lang="en-US" sz="2700" dirty="0" smtClean="0"/>
              <a:t>It’s here that the celebration takes place. </a:t>
            </a:r>
            <a:r>
              <a:rPr lang="en-US" sz="2700" dirty="0" smtClean="0"/>
              <a:t/>
            </a:r>
            <a:br>
              <a:rPr lang="en-US" sz="2700" dirty="0" smtClean="0"/>
            </a:br>
            <a:r>
              <a:rPr lang="en-US" sz="2700" i="1" dirty="0" smtClean="0"/>
              <a:t>Daniele</a:t>
            </a:r>
            <a:r>
              <a:rPr lang="en-US" sz="2700" i="1" dirty="0" smtClean="0"/>
              <a:t>, Sofia and Noemi</a:t>
            </a:r>
            <a:br>
              <a:rPr lang="en-US" sz="2700" i="1" dirty="0" smtClean="0"/>
            </a:br>
            <a:r>
              <a:rPr lang="en-US" dirty="0" smtClean="0"/>
              <a:t/>
            </a:r>
            <a:br>
              <a:rPr lang="en-US" dirty="0" smtClean="0"/>
            </a:br>
            <a:r>
              <a:rPr lang="en-US" dirty="0" smtClean="0"/>
              <a:t/>
            </a:r>
            <a:br>
              <a:rPr lang="en-US" dirty="0" smtClean="0"/>
            </a:br>
            <a:endParaRPr lang="it-IT" dirty="0"/>
          </a:p>
        </p:txBody>
      </p:sp>
      <p:pic>
        <p:nvPicPr>
          <p:cNvPr id="20482" name="Picture 2"/>
          <p:cNvPicPr>
            <a:picLocks noGrp="1" noChangeAspect="1" noChangeArrowheads="1"/>
          </p:cNvPicPr>
          <p:nvPr>
            <p:ph idx="1"/>
          </p:nvPr>
        </p:nvPicPr>
        <p:blipFill>
          <a:blip r:embed="rId2" cstate="print"/>
          <a:srcRect/>
          <a:stretch>
            <a:fillRect/>
          </a:stretch>
        </p:blipFill>
        <p:spPr bwMode="auto">
          <a:xfrm>
            <a:off x="2758149" y="4365104"/>
            <a:ext cx="3839148" cy="21595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026570"/>
          </a:xfrm>
          <a:solidFill>
            <a:schemeClr val="tx2">
              <a:lumMod val="20000"/>
              <a:lumOff val="80000"/>
            </a:schemeClr>
          </a:solidFill>
        </p:spPr>
        <p:txBody>
          <a:bodyPr>
            <a:normAutofit fontScale="90000"/>
          </a:bodyPr>
          <a:lstStyle/>
          <a:p>
            <a:pPr algn="l"/>
            <a:r>
              <a:rPr lang="en-US" sz="2400" dirty="0" smtClean="0"/>
              <a:t/>
            </a:r>
            <a:br>
              <a:rPr lang="en-US" sz="2400" dirty="0" smtClean="0"/>
            </a:br>
            <a:r>
              <a:rPr lang="en-US" sz="2400" dirty="0" smtClean="0"/>
              <a:t>                                       </a:t>
            </a:r>
            <a:r>
              <a:rPr lang="en-US" sz="2400" b="1" dirty="0" smtClean="0">
                <a:solidFill>
                  <a:srgbClr val="FF0000"/>
                </a:solidFill>
              </a:rPr>
              <a:t>THE CARNIVAL OF STRA</a:t>
            </a:r>
            <a:r>
              <a:rPr lang="en-US" sz="2400" dirty="0" smtClean="0"/>
              <a:t/>
            </a:r>
            <a:br>
              <a:rPr lang="en-US" sz="2400" dirty="0" smtClean="0"/>
            </a:br>
            <a:r>
              <a:rPr lang="en-US" sz="2400" dirty="0" smtClean="0"/>
              <a:t>Sunday 5th March 2017, there was a special Carnival  at Villa </a:t>
            </a:r>
            <a:r>
              <a:rPr lang="en-US" sz="2400" dirty="0" err="1" smtClean="0"/>
              <a:t>Pisani</a:t>
            </a:r>
            <a:r>
              <a:rPr lang="en-US" sz="2400" dirty="0" smtClean="0"/>
              <a:t> of  </a:t>
            </a:r>
            <a:r>
              <a:rPr lang="en-US" sz="2400" dirty="0" err="1" smtClean="0"/>
              <a:t>Stra</a:t>
            </a:r>
            <a:r>
              <a:rPr lang="en-US" sz="2400" dirty="0" smtClean="0"/>
              <a:t>. There were many activities to do: </a:t>
            </a:r>
            <a:br>
              <a:rPr lang="en-US" sz="2400" dirty="0" smtClean="0"/>
            </a:br>
            <a:r>
              <a:rPr lang="en-US" sz="2400" dirty="0" smtClean="0"/>
              <a:t>-shopping</a:t>
            </a:r>
            <a:br>
              <a:rPr lang="en-US" sz="2400" dirty="0" smtClean="0"/>
            </a:br>
            <a:r>
              <a:rPr lang="en-US" sz="2400" dirty="0" smtClean="0"/>
              <a:t>-inflatable games </a:t>
            </a:r>
            <a:br>
              <a:rPr lang="en-US" sz="2400" dirty="0" smtClean="0"/>
            </a:br>
            <a:r>
              <a:rPr lang="en-US" sz="2400" dirty="0" smtClean="0"/>
              <a:t>-boat- riding </a:t>
            </a:r>
            <a:br>
              <a:rPr lang="en-US" sz="2400" dirty="0" smtClean="0"/>
            </a:br>
            <a:r>
              <a:rPr lang="en-US" sz="2400" dirty="0" smtClean="0"/>
              <a:t>-a mask-parade</a:t>
            </a:r>
            <a:br>
              <a:rPr lang="en-US" sz="2400" dirty="0" smtClean="0"/>
            </a:br>
            <a:r>
              <a:rPr lang="en-US" sz="2400" dirty="0" smtClean="0"/>
              <a:t>-</a:t>
            </a:r>
            <a:r>
              <a:rPr lang="en-US" sz="2400" dirty="0" err="1" smtClean="0"/>
              <a:t>buskers</a:t>
            </a:r>
            <a:r>
              <a:rPr lang="en-US" sz="2400" dirty="0" smtClean="0"/>
              <a:t>…</a:t>
            </a:r>
            <a:br>
              <a:rPr lang="en-US" sz="2400" dirty="0" smtClean="0"/>
            </a:br>
            <a:r>
              <a:rPr lang="en-US" sz="2400" dirty="0" smtClean="0"/>
              <a:t>The Carnival is before Lent. There are many celebrations in costumes with masks, parades and dances. It ends on “Fat Tuesday”. The name “carnival” comes from the Latin word “carne- vale” which means “remove meats”.</a:t>
            </a:r>
            <a:br>
              <a:rPr lang="en-US" sz="2400" dirty="0" smtClean="0"/>
            </a:br>
            <a:r>
              <a:rPr lang="en-US" sz="2400" dirty="0" smtClean="0"/>
              <a:t>In the past the masks were used to scare the evil spirits.</a:t>
            </a:r>
            <a:br>
              <a:rPr lang="en-US" sz="2400" dirty="0" smtClean="0"/>
            </a:br>
            <a:r>
              <a:rPr lang="en-US" sz="2400" i="1" dirty="0" smtClean="0"/>
              <a:t>Laura and Sofia</a:t>
            </a:r>
            <a:r>
              <a:rPr lang="en-US" sz="2400" dirty="0" smtClean="0"/>
              <a:t/>
            </a:r>
            <a:br>
              <a:rPr lang="en-US" sz="2400" dirty="0" smtClean="0"/>
            </a:br>
            <a:endParaRPr lang="it-IT" sz="2400" dirty="0"/>
          </a:p>
        </p:txBody>
      </p:sp>
      <p:pic>
        <p:nvPicPr>
          <p:cNvPr id="21506" name="Picture 2"/>
          <p:cNvPicPr>
            <a:picLocks noGrp="1" noChangeAspect="1" noChangeArrowheads="1"/>
          </p:cNvPicPr>
          <p:nvPr>
            <p:ph idx="1"/>
          </p:nvPr>
        </p:nvPicPr>
        <p:blipFill>
          <a:blip r:embed="rId2" cstate="print"/>
          <a:srcRect/>
          <a:stretch>
            <a:fillRect/>
          </a:stretch>
        </p:blipFill>
        <p:spPr bwMode="auto">
          <a:xfrm>
            <a:off x="2976378" y="4776340"/>
            <a:ext cx="3251806" cy="1821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79</Words>
  <Application>Microsoft Office PowerPoint</Application>
  <PresentationFormat>Presentazione su schermo (4:3)</PresentationFormat>
  <Paragraphs>31</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  WHERE ARE YOU FROM? Local, regional, national and international festivals and celebrations,  </vt:lpstr>
      <vt:lpstr>      BATIMARSO Batimarso is a Venetian celebration. It is on the 1st of March. It’s done for the awakening of nature. People go on a procession down the streets, hitting metal buckets or pots with a stick.  BY THE GROUP WORK  ALBERTO, ANDREA AND SOFIA </vt:lpstr>
      <vt:lpstr> BEFANA  DAY The 6th January, is Befana Day. For the celebration there’s special food to eat: fake sweet coal cakes and candy, onions and ashes for naughty kids. These foods are placed in the stockings, in shoes or both. The stockings are gift packs!  The Befana has got no teeth. She is an old woman and she has got a long nose too.  But  the Befana is not a witch! She wears a long skirt, heavy socks and comfortable shoes. She has got a whole broom to fly with or just a stick. She isn't a bad woman though!  Mustafa and Ramisa </vt:lpstr>
      <vt:lpstr>           May 1st  In the middle of the 19th century the workers had no rights: they even worked 16 hours a day, in awful conditions and they often died on the work place. On 1st May 1886 it was called a general strike in the whole United States in order to cut down the working day to 8 hours. The protest culminated with a real battle, the Hay Market massacre, in which 11 people died. In 1889 in Paris, during the Congress of the II Internationale, it was launched the idea that on 1st May there could be a demostration and this could become a national festivity in many countries like Cuba, Russia, China, Mexico, Brasil, Turkey and UE Countries, but not in the USA. In Italy it was repealed by Fascism and officially it became a national festivity in 1947. Zhou YuJie and Alessandro Turchetto      </vt:lpstr>
      <vt:lpstr>           VENICE CARNIVAL  The first Carnival was in Venice, a famous city in the Venetian region, in the North-East of Italy. It was invented in 1094 under the doge Vitale Falier.  The Carnival is a fun festival and it is beautiful.  It begins on 7th January and it finishes in February. There are special foods like “fritole” and “castagnole” (sweet fried dumplings) and other cakes. We wear costumes and masks.      </vt:lpstr>
      <vt:lpstr>            The Octopus Fair The Octopus Fair is a country fair. It is celebrated here in Noventa Padovana. It’s from 21st  to 25th October. We eat fish and drink wine.  There are carnival rides and clothes/food stalls. The end of it it’s on Tuesday, when there are fireworks at midnight.  Sergiu, Giacomo and Samuele   </vt:lpstr>
      <vt:lpstr>                                                                               EASTER IN ITALY  In 325 A.D. Christians celebrated the Resurrection of the Lord Jesus Christ , according to the Gospels. The name of the celebration was first “Pass-over”(BIBLE ) and now Easter . For Easter, Italian children receive presents, usually a chocolate egg. Easter is an important celebration for Christians all over the world. Lent is a period of forty days before Easter, when Christians don’t eat meat or fish on Fridays .  Maria and Mattia  </vt:lpstr>
      <vt:lpstr>   REDENTORE’S DAY Redentore’s Day is a traditional festival in Venice . The celebration is on the Saturday before the 3rd Sunday of July. There are fireworks for everyone to see.  It was born in 4th September 1576. There was a terrible plague in Venice. The Venetians started to pray the Holy Mary for help. They built a boat –bridge, connecting the Church of the Holy Spirit with the Church of Christ, the Redeemer (Redentore). It’s here that the celebration takes place.  Daniele, Sofia and Noemi   </vt:lpstr>
      <vt:lpstr>                                        THE CARNIVAL OF STRA Sunday 5th March 2017, there was a special Carnival  at Villa Pisani of  Stra. There were many activities to do:  -shopping -inflatable games  -boat- riding  -a mask-parade -buskers… The Carnival is before Lent. There are many celebrations in costumes with masks, parades and dances. It ends on “Fat Tuesday”. The name “carnival” comes from the Latin word “carne- vale” which means “remove meats”. In the past the masks were used to scare the evil spirits. Laura and Sofia </vt:lpstr>
      <vt:lpstr>The Festival of Saint Martin’s is a special celebration particularly in Piove di Sacco, a small Venetian town. There is a lot of food and lots of people. They eat typical autumn food as roasted chestnuts. The festival is on 29th October. Saint Martin is the Patron Saint of this small town. Martina and Chiara </vt:lpstr>
      <vt:lpstr>         THE OCTUPUS FAIR On the fourth week of October the Festival of the Octupus  gets started. At the festival of the Octupus, we can eat the octupus,”frittelle” (sweet fried-doughnuts), chestnuts, cakes and peanuts. The Festival is very old. It was born in Noventa Padovana, where we live. There are lots of foods and clothes-stands. People have fun. It’s very nice! At midnight  there are fireworks too. Jessica, Alberto and Leonardo </vt:lpstr>
      <vt:lpstr>THE CARNIVAL OF VENICE  It was born on the eleventh century. It was on the 7th of January. People only thought about partying during the celebration. They held parades on the streets. They used colorful masks and clothes. The celebration takes place every year to this day.  Alessia, Francesco and Leonardo </vt:lpstr>
      <vt:lpstr>     “BRUSA LA VECIA" “Brusa la vecia” is the Venetian dialect for “the burning of the old woman” ( the Befana). It’s a celebration in Verona, where the party is for the Epiphany. The party takes place in “Bra Square”, downtown. The tradition starts after Christmas, on 6th January.  It was born in 1616. The old woman is made of old clothes and hay. She is then burnt on a bonfire. Afterwards there’s a feast with meat and fish.     BADR, FEDERICO AND MARCO   </vt:lpstr>
      <vt:lpstr>THE CARNIVAL OF VERONA   The Carnival of Verona goes from  the 24th to 25th  of February. It’s famous, beautiful and very fun! There is a special man called “Papà del Gnoco”, which means “The Dumpling’s Dad ”. He has got a white beard, a red mantle and a big fork with a dumpling  on it.  Each year the man is different. The Dumpling’s Dad starts the celebration. Afterwords  there’s a parade with masks food and drinks. Matilde, Erica and Juliana </vt:lpstr>
      <vt:lpstr>  THE GOOSE FAIR OF MIRANO (VENICE) The Goose Fair is a celebration. It was born in the eighties but there's an a old tradition under it. It's Saint Martin's day, on 11th November. It's the time when the locals eat goose for lunch, Saint Martin's goose with chestnuts and drinks.  In the main square of Mirano, a small town near Venice, people play a gigantic “SCALES AND LADDERS” game, with real persons and animals.  Who wins the game  takes home the real goose to eat.  Elena, Greta and Jasmine      </vt:lpstr>
      <vt:lpstr>THE END</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REGION ARE YOU IN?</dc:title>
  <dc:creator>Your User Name</dc:creator>
  <cp:lastModifiedBy>Elisabetta Pelizzaro</cp:lastModifiedBy>
  <cp:revision>99</cp:revision>
  <dcterms:created xsi:type="dcterms:W3CDTF">2017-03-29T08:55:18Z</dcterms:created>
  <dcterms:modified xsi:type="dcterms:W3CDTF">2017-04-13T12:33:32Z</dcterms:modified>
</cp:coreProperties>
</file>